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41" r:id="rId5"/>
    <p:sldMasterId id="2147483812" r:id="rId6"/>
  </p:sldMasterIdLst>
  <p:notesMasterIdLst>
    <p:notesMasterId r:id="rId16"/>
  </p:notesMasterIdLst>
  <p:handoutMasterIdLst>
    <p:handoutMasterId r:id="rId17"/>
  </p:handoutMasterIdLst>
  <p:sldIdLst>
    <p:sldId id="637" r:id="rId7"/>
    <p:sldId id="2147472247" r:id="rId8"/>
    <p:sldId id="996" r:id="rId9"/>
    <p:sldId id="997" r:id="rId10"/>
    <p:sldId id="777" r:id="rId11"/>
    <p:sldId id="782" r:id="rId12"/>
    <p:sldId id="2147472370" r:id="rId13"/>
    <p:sldId id="2147472320" r:id="rId14"/>
    <p:sldId id="2147472373" r:id="rId15"/>
  </p:sldIdLst>
  <p:sldSz cx="12192000" cy="6858000"/>
  <p:notesSz cx="9866313" cy="67357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sitys" id="{A97E9B99-408B-8341-AA8F-9B966F805ABA}">
          <p14:sldIdLst>
            <p14:sldId id="637"/>
            <p14:sldId id="2147472247"/>
            <p14:sldId id="996"/>
            <p14:sldId id="997"/>
            <p14:sldId id="777"/>
            <p14:sldId id="782"/>
            <p14:sldId id="2147472370"/>
            <p14:sldId id="2147472320"/>
            <p14:sldId id="21474723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855">
          <p15:clr>
            <a:srgbClr val="A4A3A4"/>
          </p15:clr>
        </p15:guide>
        <p15:guide id="4" pos="987">
          <p15:clr>
            <a:srgbClr val="A4A3A4"/>
          </p15:clr>
        </p15:guide>
        <p15:guide id="5" pos="3909">
          <p15:clr>
            <a:srgbClr val="A4A3A4"/>
          </p15:clr>
        </p15:guide>
        <p15:guide id="6" pos="3772">
          <p15:clr>
            <a:srgbClr val="A4A3A4"/>
          </p15:clr>
        </p15:guide>
        <p15:guide id="7" pos="74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695B48-7267-D0C5-7EE3-18F0D1155EEB}" name="Elina Niemitalo-Haapola" initials="EN" userId="S::elniemit@univ.yo.oulu.fi::3ad4aaa2-6a6c-4812-a768-1c20ecf728c6" providerId="AD"/>
  <p188:author id="{8A629D64-0BE0-85E4-FB98-70FD0E6A6FCF}" name="Anu Rytivaara" initials="AR" userId="S::arytivaa@univ.yo.oulu.fi::c20856c6-db78-4082-93ea-c761d7559ad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i Ovaskainen" initials="PO" lastIdx="3" clrIdx="0">
    <p:extLst>
      <p:ext uri="{19B8F6BF-5375-455C-9EA6-DF929625EA0E}">
        <p15:presenceInfo xmlns:p15="http://schemas.microsoft.com/office/powerpoint/2012/main" userId="S::povaskai@univ.yo.oulu.fi::cecde4e8-c554-48c0-9eba-94d8bf2fba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8FF"/>
    <a:srgbClr val="D9D9D9"/>
    <a:srgbClr val="16BCFE"/>
    <a:srgbClr val="FFFFFF"/>
    <a:srgbClr val="F2F2F2"/>
    <a:srgbClr val="A6A6A6"/>
    <a:srgbClr val="486569"/>
    <a:srgbClr val="FEF200"/>
    <a:srgbClr val="00C057"/>
    <a:srgbClr val="00B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54" y="96"/>
      </p:cViewPr>
      <p:guideLst>
        <p:guide orient="horz" pos="2160"/>
        <p:guide pos="3840"/>
        <p:guide pos="855"/>
        <p:guide pos="987"/>
        <p:guide pos="3909"/>
        <p:guide pos="3772"/>
        <p:guide pos="746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122"/>
        <p:guide pos="31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4DF430F-3DCE-B848-9B70-F9C6AF8286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C08304F-6EBE-8349-ADA8-FF0EEE4AB5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6FE23-C19A-4C2B-B647-D023ECBFBBFC}" type="datetime1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22.6.2026</a:t>
            </a:fld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63FAB21-5E0A-6C46-9875-7FD5D179C7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3681849-ACA6-6B46-96A1-9D932CAA93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F7937-D2A0-7F47-9A5A-D18101150B0C}" type="slidenum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6531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8A89E-890C-47BA-A11C-4ACA689A8B17}" type="datetime1">
              <a:rPr lang="fi-FI" smtClean="0"/>
              <a:t>22.6.2026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9A9843-4B20-4852-82CF-3B465AE8423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6838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D08A89E-890C-47BA-A11C-4ACA689A8B17}" type="datetime1">
              <a:rPr lang="fi-FI" smtClean="0"/>
              <a:t>22.6.2026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A9843-4B20-4852-82CF-3B465AE8423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470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B1FDAC1-3C66-8540-940D-357789F9D5E3}" type="datetime1">
              <a:rPr lang="fi-FI" smtClean="0"/>
              <a:t>22.6.2026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A9843-4B20-4852-82CF-3B465AE8423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917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02B96-5B26-BE5C-703E-2ECAA935F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9E2544-B3BA-E548-42F1-6E7EE775F5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95A4D0-31CB-F766-4A79-7F850B5C9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94D21-37E2-9BBE-F037-64DC95ABFD2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8A89E-890C-47BA-A11C-4ACA689A8B17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22.6.2026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D755A-654E-52E3-1754-EECC3E653B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B509B-FA36-5159-9191-E2A1C5010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A9843-4B20-4852-82CF-3B465AE8423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26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6E315-4C5E-F902-EC17-2BD9DF8AB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C01803-B36B-5633-0863-6897FC0956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A39C0B-E408-0296-9D21-B290F7F76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C1D64-6ACF-2116-0DE8-4EDEB84FBDE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8A89E-890C-47BA-A11C-4ACA689A8B17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22.6.2026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C7D96-3ECB-9CA8-E6E4-20EF5A0BE0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16901-8F3E-1279-7A3A-FBFEF6ECCC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A9843-4B20-4852-82CF-3B465AE8423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843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B1FDAC1-3C66-8540-940D-357789F9D5E3}" type="datetime1">
              <a:rPr lang="fi-FI" smtClean="0"/>
              <a:t>22.6.2026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A9843-4B20-4852-82CF-3B465AE8423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8280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B1FDAC1-3C66-8540-940D-357789F9D5E3}" type="datetime1">
              <a:rPr lang="fi-FI" smtClean="0"/>
              <a:t>22.6.2026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A9843-4B20-4852-82CF-3B465AE8423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817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EAC3B-5AF7-2350-9D3E-5837847C9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DAE1C4-9EA8-1B7D-2E4A-3EF81B91D5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8EF954-ADF6-13FC-252C-90E48171A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F8A59-65D5-5FAB-A6CF-1DA2CD7F76A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8A89E-890C-47BA-A11C-4ACA689A8B17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22.6.2026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FAB6E-165B-BE40-79ED-E2A02C51FA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C3615-49B8-76E2-D339-E24FF4D50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A9843-4B20-4852-82CF-3B465AE8423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540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B1FDAC1-3C66-8540-940D-357789F9D5E3}" type="datetime1">
              <a:rPr lang="fi-FI" smtClean="0"/>
              <a:t>22.6.2026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A9843-4B20-4852-82CF-3B465AE8423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1217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tx2"/>
                </a:solidFill>
              </a:defRPr>
            </a:lvl1pPr>
          </a:lstStyle>
          <a:p>
            <a:r>
              <a:rPr lang="fi-FI"/>
              <a:t>Lisää pääotsikko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Päivämäärä &amp; Esittäjä</a:t>
            </a:r>
          </a:p>
        </p:txBody>
      </p:sp>
      <p:grpSp>
        <p:nvGrpSpPr>
          <p:cNvPr id="5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accent4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91694F22-65CC-6C48-8809-DCFD8FC73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3ABA-5B09-402C-8CA8-686BF1C2ED70}" type="datetime1">
              <a:rPr lang="fi-FI" smtClean="0"/>
              <a:t>22.6.2026</a:t>
            </a:fld>
            <a:endParaRPr lang="fi-FI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085BFC6C-6D67-4043-AD0B-7767B31B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C7B0CB1-AB90-8940-9298-3C95304C08E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411653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</a:lstStyle>
          <a:p>
            <a:r>
              <a:rPr lang="fi-FI"/>
              <a:t>Otsikko tähän </a:t>
            </a:r>
            <a:br>
              <a:rPr lang="fi-FI"/>
            </a:br>
            <a:r>
              <a:rPr lang="fi-FI"/>
              <a:t>näin lyhyt on</a:t>
            </a:r>
            <a:br>
              <a:rPr lang="fi-FI"/>
            </a:br>
            <a:r>
              <a:rPr lang="fi-FI"/>
              <a:t>aina parempi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905C298-B655-764D-9E12-EFBEAEC275A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0300" y="584200"/>
            <a:ext cx="5637212" cy="5732192"/>
          </a:xfrm>
        </p:spPr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Päivämäärän paikkamerkki 19">
            <a:extLst>
              <a:ext uri="{FF2B5EF4-FFF2-40B4-BE49-F238E27FC236}">
                <a16:creationId xmlns:a16="http://schemas.microsoft.com/office/drawing/2014/main" id="{5E05D7E6-6710-5F4A-8D37-4F863946B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518B-ACEC-41EA-A830-FA61B016ED71}" type="datetime1">
              <a:rPr lang="fi-FI" smtClean="0"/>
              <a:t>22.6.2026</a:t>
            </a:fld>
            <a:endParaRPr lang="fi-FI"/>
          </a:p>
        </p:txBody>
      </p:sp>
      <p:sp>
        <p:nvSpPr>
          <p:cNvPr id="21" name="Alatunnisteen paikkamerkki 20">
            <a:extLst>
              <a:ext uri="{FF2B5EF4-FFF2-40B4-BE49-F238E27FC236}">
                <a16:creationId xmlns:a16="http://schemas.microsoft.com/office/drawing/2014/main" id="{AC766585-01CE-9445-9523-2B9F0A54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22" name="Dian numeron paikkamerkki 21">
            <a:extLst>
              <a:ext uri="{FF2B5EF4-FFF2-40B4-BE49-F238E27FC236}">
                <a16:creationId xmlns:a16="http://schemas.microsoft.com/office/drawing/2014/main" id="{8FEB8BC7-6897-B14F-9FD9-285AD703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027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Otsikko tähän </a:t>
            </a:r>
            <a:br>
              <a:rPr lang="fi-FI"/>
            </a:br>
            <a:r>
              <a:rPr lang="fi-FI"/>
              <a:t>näin lyhyt on</a:t>
            </a:r>
            <a:br>
              <a:rPr lang="fi-FI"/>
            </a:br>
            <a:r>
              <a:rPr lang="fi-FI"/>
              <a:t>aina parempi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6136B94-42AC-F44A-BE16-F1F56785C61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10300" y="584200"/>
            <a:ext cx="5637212" cy="57321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1455E-43E4-4E98-B99B-4FA9B5E3021D}" type="datetime1">
              <a:rPr lang="fi-FI" smtClean="0"/>
              <a:t>22.6.2026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5E852FFC-B20F-0446-BD6A-096292B859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1419394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Otsikko tähän </a:t>
            </a:r>
            <a:br>
              <a:rPr lang="fi-FI"/>
            </a:br>
            <a:r>
              <a:rPr lang="fi-FI"/>
              <a:t>näin lyhyt on</a:t>
            </a:r>
            <a:br>
              <a:rPr lang="fi-FI"/>
            </a:br>
            <a:r>
              <a:rPr lang="fi-FI"/>
              <a:t>aina parempi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6214901-BF9B-0E4A-9383-D2F64B9F962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0300" y="584200"/>
            <a:ext cx="5637212" cy="57321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3" name="Päivämäärän paikkamerkki 12">
            <a:extLst>
              <a:ext uri="{FF2B5EF4-FFF2-40B4-BE49-F238E27FC236}">
                <a16:creationId xmlns:a16="http://schemas.microsoft.com/office/drawing/2014/main" id="{E30F2E7B-A0EF-0947-B2CE-BAF73A093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6C5-39B3-415F-942E-82278DE86C1D}" type="datetime1">
              <a:rPr lang="fi-FI" smtClean="0"/>
              <a:t>22.6.2026</a:t>
            </a:fld>
            <a:endParaRPr lang="fi-FI"/>
          </a:p>
        </p:txBody>
      </p:sp>
      <p:sp>
        <p:nvSpPr>
          <p:cNvPr id="14" name="Alatunnisteen paikkamerkki 13">
            <a:extLst>
              <a:ext uri="{FF2B5EF4-FFF2-40B4-BE49-F238E27FC236}">
                <a16:creationId xmlns:a16="http://schemas.microsoft.com/office/drawing/2014/main" id="{1A063C4A-4135-7243-A912-B151E426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81584BC7-D357-5046-B15C-542937F9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6349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>
            <a:extLst>
              <a:ext uri="{FF2B5EF4-FFF2-40B4-BE49-F238E27FC236}">
                <a16:creationId xmlns:a16="http://schemas.microsoft.com/office/drawing/2014/main" id="{2780849C-806A-CC42-A9A0-463EC3670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 lIns="0">
            <a:sp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7CF89B89-A197-8C47-9A3B-DDAC4A12AD9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rgbClr val="2341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1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1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1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18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fi-FI"/>
              <a:t>Lisää kaavio</a:t>
            </a:r>
            <a:endParaRPr lang="en-US"/>
          </a:p>
        </p:txBody>
      </p:sp>
      <p:grpSp>
        <p:nvGrpSpPr>
          <p:cNvPr id="16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DEF175-8EDD-264E-85D5-C9085A707D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0272AD-592A-4DB6-B7E7-DF0291B5CFC0}" type="datetime1">
              <a:rPr lang="fi-FI" smtClean="0"/>
              <a:t>22.6.2026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517C00-FC64-9A4E-A9D4-B0070A4090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6E43F4A-F932-6140-A5D5-5E1EC70A2C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1868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2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tsikko 1">
            <a:extLst>
              <a:ext uri="{FF2B5EF4-FFF2-40B4-BE49-F238E27FC236}">
                <a16:creationId xmlns:a16="http://schemas.microsoft.com/office/drawing/2014/main" id="{A48BE2BA-C9CD-9B4E-B828-F30A5AB4C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 lIns="0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729CF55A-0C9B-1449-80EC-E0F228B2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298" y="1544320"/>
            <a:ext cx="5637213" cy="47720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kaavio</a:t>
            </a:r>
            <a:endParaRPr lang="en-US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24DDCF-22D3-4A6D-84F1-C13737722C74}" type="datetime1">
              <a:rPr lang="fi-FI" smtClean="0"/>
              <a:t>22.6.2026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21569BF-F5FA-CA41-8F49-5FA850C952F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699069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3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tsikko 1">
            <a:extLst>
              <a:ext uri="{FF2B5EF4-FFF2-40B4-BE49-F238E27FC236}">
                <a16:creationId xmlns:a16="http://schemas.microsoft.com/office/drawing/2014/main" id="{E1EA7783-2E4C-5041-8BE0-E52808FD1B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 lIns="0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B18977F8-1AA2-474A-8BC7-6026C33B8FA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kaavio</a:t>
            </a:r>
            <a:endParaRPr lang="en-US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96C2E2-DDD7-4B9A-BE67-DE32E5076690}" type="datetime1">
              <a:rPr lang="fi-FI" smtClean="0"/>
              <a:t>22.6.2026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55FBA58-0BCD-B143-9FD1-31F6775FAAB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520712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59DEDA13-5D38-9142-884C-06B5FF485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8" y="589001"/>
            <a:ext cx="5637215" cy="867930"/>
          </a:xfrm>
        </p:spPr>
        <p:txBody>
          <a:bodyPr wrap="square" rIns="0">
            <a:sp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9F4C992-6B85-7E40-A833-2A30FE4A7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992" r="5517"/>
          <a:stretch/>
        </p:blipFill>
        <p:spPr>
          <a:xfrm>
            <a:off x="0" y="0"/>
            <a:ext cx="6000108" cy="6858000"/>
          </a:xfrm>
          <a:prstGeom prst="rect">
            <a:avLst/>
          </a:prstGeom>
        </p:spPr>
      </p:pic>
      <p:grpSp>
        <p:nvGrpSpPr>
          <p:cNvPr id="2" name="Logo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72425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2">
    <p:bg>
      <p:bgPr>
        <a:solidFill>
          <a:srgbClr val="BCB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>
            <a:extLst>
              <a:ext uri="{FF2B5EF4-FFF2-40B4-BE49-F238E27FC236}">
                <a16:creationId xmlns:a16="http://schemas.microsoft.com/office/drawing/2014/main" id="{B2D0C234-08E8-C548-8B9E-3EB746ABA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 rIns="0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667C165F-0CF4-C64B-961B-4486C87EB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DE49E02-A198-694D-9AEA-E76AFD24F9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78" r="7631"/>
          <a:stretch/>
        </p:blipFill>
        <p:spPr>
          <a:xfrm>
            <a:off x="0" y="0"/>
            <a:ext cx="6000108" cy="6858000"/>
          </a:xfrm>
          <a:prstGeom prst="rect">
            <a:avLst/>
          </a:prstGeom>
        </p:spPr>
      </p:pic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white"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white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white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white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white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15171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3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>
            <a:extLst>
              <a:ext uri="{FF2B5EF4-FFF2-40B4-BE49-F238E27FC236}">
                <a16:creationId xmlns:a16="http://schemas.microsoft.com/office/drawing/2014/main" id="{3C3B2CBB-D469-9C4E-B56F-54EA6EB406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 rIns="0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8290564F-0CCC-DF4A-94B6-7FF54BDB6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2005287-43D4-0C45-BD45-AAD58FEA86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445" r="3065"/>
          <a:stretch/>
        </p:blipFill>
        <p:spPr>
          <a:xfrm>
            <a:off x="0" y="0"/>
            <a:ext cx="6000108" cy="6858000"/>
          </a:xfrm>
          <a:prstGeom prst="rect">
            <a:avLst/>
          </a:prstGeom>
        </p:spPr>
      </p:pic>
      <p:grpSp>
        <p:nvGrpSpPr>
          <p:cNvPr id="2" name="Logo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91906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fi-FI" noProof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BBBA819B-4E73-9149-896D-D531BD5B21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rgbClr val="23418F"/>
                </a:solidFill>
              </a:defRPr>
            </a:lvl1pPr>
            <a:lvl2pPr>
              <a:defRPr sz="2800">
                <a:solidFill>
                  <a:srgbClr val="23418F"/>
                </a:solidFill>
              </a:defRPr>
            </a:lvl2pPr>
            <a:lvl3pPr>
              <a:defRPr sz="2400">
                <a:solidFill>
                  <a:srgbClr val="23418F"/>
                </a:solidFill>
              </a:defRPr>
            </a:lvl3pPr>
            <a:lvl4pPr>
              <a:defRPr sz="2000">
                <a:solidFill>
                  <a:srgbClr val="23418F"/>
                </a:solidFill>
              </a:defRPr>
            </a:lvl4pPr>
            <a:lvl5pPr>
              <a:defRPr>
                <a:solidFill>
                  <a:srgbClr val="23418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EADA54-B9D7-B848-BDC0-3D2065A7771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FA30487-5386-48A1-BFFB-82ED4F2C3203}" type="datetime1">
              <a:rPr lang="fi-FI" smtClean="0"/>
              <a:t>22.6.2026</a:t>
            </a:fld>
            <a:endParaRPr lang="fi-FI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C5E76107-D17F-094C-9243-ED00A769A37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5DF103A3-8107-494D-B7CB-E30CD2B5739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2869515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 userDrawn="1">
          <p15:clr>
            <a:srgbClr val="FBAE40"/>
          </p15:clr>
        </p15:guide>
        <p15:guide id="2" orient="horz" pos="370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2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pääotsikko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Päivämäärä &amp; Esittäjä</a:t>
            </a:r>
          </a:p>
        </p:txBody>
      </p:sp>
      <p:grpSp>
        <p:nvGrpSpPr>
          <p:cNvPr id="5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F397C27-9B86-2F45-A845-77A35D00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2627-C883-49FC-AD1D-15D79F962E7D}" type="datetime1">
              <a:rPr lang="fi-FI" smtClean="0"/>
              <a:t>22.6.2026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BC8F757F-197E-5E42-8AFC-F7CFFA37D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44DB4CD-524A-EA49-9910-8BD0940B01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3077137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2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fi-FI" noProof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14AAE248-60AD-3D4B-826E-E5F8A337B5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AF7A71-7831-4713-96E9-FDBFD9651953}" type="datetime1">
              <a:rPr lang="fi-FI" smtClean="0"/>
              <a:t>22.6.2026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804246A-7644-7D40-8694-EDA16E5292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1383581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3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DAAF7EA2-DD0A-684A-B602-1948988820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623FA0-75C5-4D6C-9F6E-0FCF965D44E4}" type="datetime1">
              <a:rPr lang="fi-FI" smtClean="0"/>
              <a:t>22.6.2026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6B20213-50D5-3442-8778-DB7CC1B4C3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2330763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4">
    <p:bg>
      <p:bgPr>
        <a:solidFill>
          <a:srgbClr val="BCB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DAAF7EA2-DD0A-684A-B602-1948988820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3721B82-2756-48A5-B747-626E4B8652A3}" type="datetime1">
              <a:rPr lang="fi-FI" smtClean="0"/>
              <a:t>22.6.2026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FF67B85-120B-7E44-AE13-E141FF0A3F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3992788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1054" y="389106"/>
            <a:ext cx="10282137" cy="133269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Lisää otsikko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1722438"/>
            <a:ext cx="2117725" cy="4425104"/>
          </a:xfrm>
          <a:solidFill>
            <a:srgbClr val="39B54A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" y="3949430"/>
            <a:ext cx="2098675" cy="1838595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764817" y="1722438"/>
            <a:ext cx="2117725" cy="4425104"/>
          </a:xfrm>
          <a:solidFill>
            <a:srgbClr val="00AEEF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764817" y="3949430"/>
            <a:ext cx="2098675" cy="1838595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021634" y="1722438"/>
            <a:ext cx="2117725" cy="4425104"/>
          </a:xfrm>
          <a:solidFill>
            <a:srgbClr val="FF94A7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5021634" y="3949430"/>
            <a:ext cx="2098675" cy="1838595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7307635" y="1722438"/>
            <a:ext cx="2117725" cy="4425104"/>
          </a:xfrm>
          <a:solidFill>
            <a:srgbClr val="662D91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7307635" y="3949430"/>
            <a:ext cx="2098675" cy="1838595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9574180" y="1722438"/>
            <a:ext cx="2117725" cy="4425104"/>
          </a:xfrm>
          <a:solidFill>
            <a:srgbClr val="23408F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9574180" y="3949430"/>
            <a:ext cx="2098675" cy="1838595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grpSp>
        <p:nvGrpSpPr>
          <p:cNvPr id="3" name="Logo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</p:grpSpPr>
        <p:sp>
          <p:nvSpPr>
            <p:cNvPr id="2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7D64013-E967-1E42-BBB7-40206306A856}"/>
              </a:ext>
            </a:extLst>
          </p:cNvPr>
          <p:cNvSpPr>
            <a:spLocks noGrp="1"/>
          </p:cNvSpPr>
          <p:nvPr userDrawn="1">
            <p:ph type="dt" sz="half" idx="23"/>
          </p:nvPr>
        </p:nvSpPr>
        <p:spPr/>
        <p:txBody>
          <a:bodyPr/>
          <a:lstStyle/>
          <a:p>
            <a:fld id="{D8696E56-C0F3-47A8-B025-7425D5889769}" type="datetime1">
              <a:rPr lang="fi-FI" smtClean="0"/>
              <a:t>22.6.2026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3603DA4F-FE9B-C842-A1EF-0456D3B7037D}"/>
              </a:ext>
            </a:extLst>
          </p:cNvPr>
          <p:cNvSpPr>
            <a:spLocks noGrp="1"/>
          </p:cNvSpPr>
          <p:nvPr userDrawn="1">
            <p:ph type="sldNum" sz="quarter" idx="25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07E21E84-4456-FA44-A33B-6414DF847E13}"/>
              </a:ext>
            </a:extLst>
          </p:cNvPr>
          <p:cNvSpPr>
            <a:spLocks noGrp="1"/>
          </p:cNvSpPr>
          <p:nvPr userDrawn="1">
            <p:ph type="ftr" sz="quarter" idx="26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1338688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kkö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>
            <a:extLst>
              <a:ext uri="{FF2B5EF4-FFF2-40B4-BE49-F238E27FC236}">
                <a16:creationId xmlns:a16="http://schemas.microsoft.com/office/drawing/2014/main" id="{2780849C-806A-CC42-A9A0-463EC3670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589001"/>
            <a:ext cx="5751512" cy="867930"/>
          </a:xfrm>
        </p:spPr>
        <p:txBody>
          <a:bodyPr rIns="0">
            <a:sp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40603D6F-D404-8440-B774-89DD6C38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44320"/>
            <a:ext cx="5751512" cy="4772072"/>
          </a:xfrm>
        </p:spPr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D40FC309-8CED-7C49-B3E7-FC7BB52653A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5239" y="589001"/>
            <a:ext cx="4884854" cy="5727662"/>
          </a:xfrm>
          <a:noFill/>
        </p:spPr>
        <p:txBody>
          <a:bodyPr/>
          <a:lstStyle/>
          <a:p>
            <a:r>
              <a:rPr lang="fi-FI"/>
              <a:t>Lisää yksikkölogo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DEF175-8EDD-264E-85D5-C9085A707D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74D0D7-89CC-4336-A4BE-BFBB903894EF}" type="datetime1">
              <a:rPr lang="fi-FI" smtClean="0"/>
              <a:t>22.6.2026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517C00-FC64-9A4E-A9D4-B0070A4090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6E43F4A-F932-6140-A5D5-5E1EC70A2C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4910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66" userDrawn="1">
          <p15:clr>
            <a:srgbClr val="FBAE40"/>
          </p15:clr>
        </p15:guide>
        <p15:guide id="2" orient="horz" pos="368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Logo" descr="Oulun yliopiston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  <a:solidFill>
            <a:srgbClr val="23408E"/>
          </a:solidFill>
        </p:grpSpPr>
        <p:sp>
          <p:nvSpPr>
            <p:cNvPr id="4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01A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01A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1A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89471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Logo" descr="Oulun yliopiston logo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51943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Logo" descr="Oulun yliopiston logo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26349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Otsikko tähän </a:t>
            </a:r>
            <a:br>
              <a:rPr lang="fi-FI"/>
            </a:br>
            <a:r>
              <a:rPr lang="fi-FI"/>
              <a:t>näin lyhyt on</a:t>
            </a:r>
            <a:br>
              <a:rPr lang="fi-FI"/>
            </a:br>
            <a:r>
              <a:rPr lang="fi-FI"/>
              <a:t>aina parempi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17D2CBAD-C437-8045-A251-72840DF937F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10300" y="576389"/>
            <a:ext cx="5637212" cy="57400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0CF69-8F03-49A8-BE48-F6F53CFEFA47}" type="datetime1">
              <a:rPr lang="fi-FI" smtClean="0"/>
              <a:t>22.6.2026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5E5F8D59-86D7-7C4E-ABB6-BD2C4472C7C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3886017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so otsikko 1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1788" y="1331097"/>
            <a:ext cx="11515724" cy="4408222"/>
          </a:xfrm>
        </p:spPr>
        <p:txBody>
          <a:bodyPr wrap="none" lIns="0" rIns="0" anchor="ctr" anchorCtr="0">
            <a:noAutofit/>
          </a:bodyPr>
          <a:lstStyle>
            <a:lvl1pPr algn="ctr">
              <a:lnSpc>
                <a:spcPct val="95000"/>
              </a:lnSpc>
              <a:defRPr sz="12000">
                <a:solidFill>
                  <a:schemeClr val="tx2"/>
                </a:solidFill>
                <a:effectLst/>
              </a:defRPr>
            </a:lvl1pPr>
          </a:lstStyle>
          <a:p>
            <a:r>
              <a:rPr lang="fi-FI" noProof="0"/>
              <a:t>Otsikko</a:t>
            </a:r>
          </a:p>
        </p:txBody>
      </p:sp>
      <p:grpSp>
        <p:nvGrpSpPr>
          <p:cNvPr id="9" name="Ryhmä 8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10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Tekstiruutu 25">
            <a:extLst>
              <a:ext uri="{FF2B5EF4-FFF2-40B4-BE49-F238E27FC236}">
                <a16:creationId xmlns:a16="http://schemas.microsoft.com/office/drawing/2014/main" id="{E5EFE96A-6FD0-2497-9916-1DDDF9089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Oulun yliopisto</a:t>
            </a:r>
          </a:p>
        </p:txBody>
      </p:sp>
    </p:spTree>
    <p:extLst>
      <p:ext uri="{BB962C8B-B14F-4D97-AF65-F5344CB8AC3E}">
        <p14:creationId xmlns:p14="http://schemas.microsoft.com/office/powerpoint/2010/main" val="23914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3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pääotsikko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Päivämäärä &amp; Esittäjä</a:t>
            </a:r>
          </a:p>
        </p:txBody>
      </p:sp>
      <p:grpSp>
        <p:nvGrpSpPr>
          <p:cNvPr id="5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rgbClr val="FFFF00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F0C9553-AE33-FE4E-B669-308058592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A09D-9EDC-4850-984F-9A48582AB5AB}" type="datetime1">
              <a:rPr lang="fi-FI" smtClean="0"/>
              <a:t>22.6.2026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2277156-7272-5B48-B941-4C41AA0C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C936234D-37BC-344F-A4F3-3C33957064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1436116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Logo">
            <a:extLst>
              <a:ext uri="{FF2B5EF4-FFF2-40B4-BE49-F238E27FC236}">
                <a16:creationId xmlns:a16="http://schemas.microsoft.com/office/drawing/2014/main" id="{3A27D735-A2FE-1429-EACB-F87A71C98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32C3C1FD-97BF-D9EC-1DBA-70EB77972E2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C99B50A4-A6D6-A5EA-CF98-123AF2EFCB9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71846586-8792-9AD0-7BFE-35907F4FF21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E23B8241-A2FA-C02B-B7E7-A81379097FD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B3FE0C-7109-F2CC-CAA1-AE18F70B8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1151" y="529410"/>
            <a:ext cx="10396362" cy="129621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Otsikko suomeksi ja englanniksi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66B06-AA34-CFE3-16F6-15AB08A1F4C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51151" y="1825625"/>
            <a:ext cx="5062362" cy="3979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/>
              <a:t>Teksti suomeksi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C1BDD-FCC6-60CD-CA61-11D653ABEBF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65913" y="1825625"/>
            <a:ext cx="5181600" cy="3979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/>
              <a:t>Text in English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5FDEF0AD-DED4-2DA3-CEF2-9F898C55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8C79-BBB9-7F45-BEBF-8DEE53D061AA}" type="datetime1">
              <a:rPr lang="fi-FI" smtClean="0"/>
              <a:t>22.6.2026</a:t>
            </a:fld>
            <a:endParaRPr lang="fi-FI"/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2152846A-881E-AFF4-B358-F79462DF2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8E73944F-E57E-CE05-EC74-2788652F7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3893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ogo">
            <a:extLst>
              <a:ext uri="{FF2B5EF4-FFF2-40B4-BE49-F238E27FC236}">
                <a16:creationId xmlns:a16="http://schemas.microsoft.com/office/drawing/2014/main" id="{14AA9FD1-29C7-8988-34DD-C47881215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D95C22-80D9-1BE3-660A-8459141BBED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C3C090A-C850-C1ED-03E0-64461F61469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B4B9DF9-E9B6-3DFB-449B-8951DA722BA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9F47D2D-5BE7-3CCD-FD3F-728C06B40EF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864C2F-1FDD-0DC7-C9C3-83341D7D9D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949" y="529409"/>
            <a:ext cx="10384564" cy="116127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Otsikko suomeksi ja englanniksi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8CBDF-2040-4D67-A1F9-CDF6DF77FE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62949" y="1681163"/>
            <a:ext cx="502675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Teksti suomeksi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9CFE8-58E5-0219-0E02-B1D95EEED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62949" y="2505075"/>
            <a:ext cx="5026751" cy="3300413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9527B-60AE-104E-E97D-B286753FED3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64325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Text in English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D9A7F2-FB09-205F-F64C-EE637BBF3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4325" y="2505075"/>
            <a:ext cx="5183188" cy="3300413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B663030F-ECB1-B359-62CC-A029085A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70F4-B9A1-0043-9D48-AA45A92C221D}" type="datetime1">
              <a:rPr lang="fi-FI" smtClean="0"/>
              <a:t>22.6.2026</a:t>
            </a:fld>
            <a:endParaRPr lang="fi-FI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BFCE4B96-3E63-51C8-9062-F34ADEDF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C1BDD042-3929-7ED7-5F69-53CD86257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2433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Kuva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59DEDA13-5D38-9142-884C-06B5FF485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8" y="589001"/>
            <a:ext cx="5637215" cy="867930"/>
          </a:xfrm>
        </p:spPr>
        <p:txBody>
          <a:bodyPr wrap="square" rIns="0">
            <a:sp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grpSp>
        <p:nvGrpSpPr>
          <p:cNvPr id="2" name="Logo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1A4A757F-41A5-96E6-2167-5729FCEE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0300" y="6436800"/>
            <a:ext cx="661027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4205D-DF7E-6B4E-84C5-AF559F1641E0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22.6.2026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FB0C4AE-65F9-D77F-895E-BD189A3E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83298" y="6436800"/>
            <a:ext cx="4128003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OPE – Opetuksen tuen ja kehittämisen keskus</a:t>
            </a:r>
          </a:p>
        </p:txBody>
      </p:sp>
      <p:sp>
        <p:nvSpPr>
          <p:cNvPr id="7" name="Picture Placeholder 57">
            <a:extLst>
              <a:ext uri="{FF2B5EF4-FFF2-40B4-BE49-F238E27FC236}">
                <a16:creationId xmlns:a16="http://schemas.microsoft.com/office/drawing/2014/main" id="{862D9D56-2CC6-1C55-583E-2944796E0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31" y="0"/>
            <a:ext cx="5981700" cy="6858000"/>
          </a:xfrm>
          <a:noFill/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grpSp>
        <p:nvGrpSpPr>
          <p:cNvPr id="12" name="Logo">
            <a:extLst>
              <a:ext uri="{FF2B5EF4-FFF2-40B4-BE49-F238E27FC236}">
                <a16:creationId xmlns:a16="http://schemas.microsoft.com/office/drawing/2014/main" id="{D8526C0A-2A46-711E-C780-2FBE54399E38}"/>
              </a:ext>
            </a:extLst>
          </p:cNvPr>
          <p:cNvGrpSpPr/>
          <p:nvPr userDrawn="1"/>
        </p:nvGrpSpPr>
        <p:grpSpPr bwMode="black">
          <a:xfrm>
            <a:off x="727452" y="681809"/>
            <a:ext cx="446731" cy="634281"/>
            <a:chOff x="575052" y="529409"/>
            <a:chExt cx="446731" cy="634281"/>
          </a:xfrm>
          <a:solidFill>
            <a:srgbClr val="23408F"/>
          </a:solidFill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67A0982-3009-AA78-EAB7-4031DA3B269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2340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106BE19-6509-0CEF-E028-402C0425BC1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2340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E368EC3E-0925-C6B2-3E88-5DB208E8C28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2340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27F59121-C15B-2C0C-4377-2FDCBC0617B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2340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0517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pääotsikko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Päivämäärä &amp; Esittäjä</a:t>
            </a:r>
          </a:p>
        </p:txBody>
      </p:sp>
      <p:grpSp>
        <p:nvGrpSpPr>
          <p:cNvPr id="5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accent6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67CE81F-A924-5244-9E82-D8E239FAE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2064-EB3F-4A33-9D04-F683B6D80C10}" type="datetime1">
              <a:rPr lang="fi-FI" smtClean="0"/>
              <a:t>22.6.2026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8631E5A1-931A-594F-AB5F-B75DAF0A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1BE3C3D0-1CFC-DB44-B072-3BCA5293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3900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2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pääotsikko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Päivämäärä &amp; Esittäjä</a:t>
            </a:r>
          </a:p>
        </p:txBody>
      </p:sp>
      <p:grpSp>
        <p:nvGrpSpPr>
          <p:cNvPr id="5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1A057CE-D9AE-9544-8BB9-A8F54A84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135F-3254-44EA-A3ED-7787D4EB3C46}" type="datetime1">
              <a:rPr lang="fi-FI" smtClean="0"/>
              <a:t>22.6.2026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E1A5D250-AE32-A746-9873-D4F5090D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D65BFFD0-2AD1-F64F-ADCC-6787A1BA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7142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</p:spPr>
        <p:txBody>
          <a:bodyPr anchor="t" anchorCtr="0">
            <a:normAutofit/>
          </a:bodyPr>
          <a:lstStyle>
            <a:lvl1pPr algn="ctr">
              <a:lnSpc>
                <a:spcPct val="95000"/>
              </a:lnSpc>
              <a:defRPr sz="5600">
                <a:solidFill>
                  <a:srgbClr val="FFFFFF"/>
                </a:solidFill>
              </a:defRPr>
            </a:lvl1pPr>
          </a:lstStyle>
          <a:p>
            <a:r>
              <a:rPr lang="fi-FI" noProof="0"/>
              <a:t>Lisää tähän pääotsikko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Mahdollinen alaotsikko</a:t>
            </a:r>
          </a:p>
        </p:txBody>
      </p:sp>
      <p:sp>
        <p:nvSpPr>
          <p:cNvPr id="58" name="Picture Placeholder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0300" y="0"/>
            <a:ext cx="5981700" cy="685800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</a:p>
        </p:txBody>
      </p:sp>
      <p:grpSp>
        <p:nvGrpSpPr>
          <p:cNvPr id="29" name="Säte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4BBCA9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BFE3B94-9027-DF45-B6C8-4D3CE1528E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D9AC4A-6CD3-43D5-BE99-CE704252E569}" type="datetime1">
              <a:rPr lang="fi-FI" smtClean="0"/>
              <a:t>22.6.2026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6E09993-8C70-6746-B152-C4FBDE2697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D39D7FB-B27A-3B42-957E-510CB24770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3704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 2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</p:spPr>
        <p:txBody>
          <a:bodyPr anchor="t" anchorCtr="0">
            <a:normAutofit/>
          </a:bodyPr>
          <a:lstStyle>
            <a:lvl1pPr algn="ctr">
              <a:lnSpc>
                <a:spcPct val="95000"/>
              </a:lnSpc>
              <a:defRPr sz="5600">
                <a:solidFill>
                  <a:srgbClr val="FFFFFF"/>
                </a:solidFill>
              </a:defRPr>
            </a:lvl1pPr>
          </a:lstStyle>
          <a:p>
            <a:r>
              <a:rPr lang="fi-FI" noProof="0"/>
              <a:t>Lisää tähän pääotsikko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Mahdollinen alaotsikko</a:t>
            </a:r>
          </a:p>
        </p:txBody>
      </p:sp>
      <p:sp>
        <p:nvSpPr>
          <p:cNvPr id="58" name="Picture Placeholder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0300" y="0"/>
            <a:ext cx="5981700" cy="685800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</a:p>
        </p:txBody>
      </p:sp>
      <p:grpSp>
        <p:nvGrpSpPr>
          <p:cNvPr id="29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FEF20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8603BFB-38EA-D545-99D2-2559A304FEE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DFA50F-F973-4524-B0DA-3F70AB4FAFDF}" type="datetime1">
              <a:rPr lang="fi-FI" smtClean="0"/>
              <a:t>22.6.2026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E5A8AA0-E26A-2845-869F-C8CCE14B17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0D4DA19-0641-2A47-A16F-E5BF70152B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60949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0300" y="2830749"/>
            <a:ext cx="5762018" cy="2071991"/>
          </a:xfrm>
        </p:spPr>
        <p:txBody>
          <a:bodyPr anchor="t" anchorCtr="0">
            <a:normAutofit/>
          </a:bodyPr>
          <a:lstStyle>
            <a:lvl1pPr algn="ctr">
              <a:lnSpc>
                <a:spcPct val="95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tähän pääotsikko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10300" y="4863828"/>
            <a:ext cx="5762018" cy="103113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Mahdollinen alaotsikko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B7F70E5-9CE7-D242-B850-9B7935C8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47" r="6763"/>
          <a:stretch/>
        </p:blipFill>
        <p:spPr>
          <a:xfrm>
            <a:off x="0" y="0"/>
            <a:ext cx="6000108" cy="6858000"/>
          </a:xfrm>
          <a:prstGeom prst="rect">
            <a:avLst/>
          </a:prstGeom>
        </p:spPr>
      </p:pic>
      <p:grpSp>
        <p:nvGrpSpPr>
          <p:cNvPr id="29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11180" y="1369641"/>
            <a:ext cx="2360259" cy="1030029"/>
            <a:chOff x="1980609" y="1369641"/>
            <a:chExt cx="2360259" cy="1030029"/>
          </a:xfrm>
          <a:solidFill>
            <a:srgbClr val="4BBCAA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307044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 4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</p:spPr>
        <p:txBody>
          <a:bodyPr anchor="t" anchorCtr="0">
            <a:normAutofit/>
          </a:bodyPr>
          <a:lstStyle>
            <a:lvl1pPr algn="ctr">
              <a:lnSpc>
                <a:spcPct val="95000"/>
              </a:lnSpc>
              <a:defRPr sz="5600">
                <a:solidFill>
                  <a:srgbClr val="FFFFFF"/>
                </a:solidFill>
              </a:defRPr>
            </a:lvl1pPr>
          </a:lstStyle>
          <a:p>
            <a:r>
              <a:rPr lang="fi-FI" noProof="0"/>
              <a:t>Lisää tähän pääotsikko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Mahdollinen alaotsikko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9C45226E-0903-274D-8A8E-9A86011A2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079" r="3632"/>
          <a:stretch/>
        </p:blipFill>
        <p:spPr>
          <a:xfrm>
            <a:off x="6205590" y="0"/>
            <a:ext cx="5986409" cy="6858000"/>
          </a:xfrm>
          <a:prstGeom prst="rect">
            <a:avLst/>
          </a:prstGeom>
        </p:spPr>
      </p:pic>
      <p:grpSp>
        <p:nvGrpSpPr>
          <p:cNvPr id="29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4BBCA9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F52D0C-CA12-BC4F-97AA-BE44B6B1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CBB0-AC91-4404-A6FC-223E6669C728}" type="datetime1">
              <a:rPr lang="fi-FI" smtClean="0"/>
              <a:t>22.6.2026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CBE814-9713-1A4F-889A-32EF3ACD0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148D92-09BE-034A-A1F1-8136D5D9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4130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tsikko 1">
            <a:extLst>
              <a:ext uri="{FF2B5EF4-FFF2-40B4-BE49-F238E27FC236}">
                <a16:creationId xmlns:a16="http://schemas.microsoft.com/office/drawing/2014/main" id="{63AF82F4-893F-7F42-88BD-48B7079E51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24" name="Alaotsikko 2">
            <a:extLst>
              <a:ext uri="{FF2B5EF4-FFF2-40B4-BE49-F238E27FC236}">
                <a16:creationId xmlns:a16="http://schemas.microsoft.com/office/drawing/2014/main" id="{DE21E4A1-87B8-B547-BC73-E2B710E8A5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Lisää alaotsikko</a:t>
            </a:r>
          </a:p>
        </p:txBody>
      </p:sp>
      <p:sp>
        <p:nvSpPr>
          <p:cNvPr id="3" name="Päivämäärän paikkamerkki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6404B8-81BE-4969-9DFB-D7410FF2F4C4}" type="datetime1">
              <a:rPr lang="fi-FI" smtClean="0"/>
              <a:t>22.6.2026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D8ADC39-52A2-1D4E-B757-606263C684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grpSp>
        <p:nvGrpSpPr>
          <p:cNvPr id="20" name="Säteet">
            <a:extLst>
              <a:ext uri="{FF2B5EF4-FFF2-40B4-BE49-F238E27FC236}">
                <a16:creationId xmlns:a16="http://schemas.microsoft.com/office/drawing/2014/main" id="{D29C396B-C476-AB4B-9436-AF3E6DBB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chemeClr val="accent6"/>
          </a:solidFill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0677D797-2222-1D4A-A5A3-78796FC7C6C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B8AE7EB-97C4-4648-9930-140F8710B32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6F16594-1226-B541-A580-1BFE443D12E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024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 1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</p:spPr>
        <p:txBody>
          <a:bodyPr anchor="t" anchorCtr="0">
            <a:normAutofit/>
          </a:bodyPr>
          <a:lstStyle>
            <a:lvl1pPr algn="ctr">
              <a:lnSpc>
                <a:spcPct val="95000"/>
              </a:lnSpc>
              <a:defRPr sz="56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tähän pääotsikko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Mahdollinen alaotsikko</a:t>
            </a:r>
          </a:p>
        </p:txBody>
      </p:sp>
      <p:sp>
        <p:nvSpPr>
          <p:cNvPr id="58" name="Picture Placeholder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0300" y="0"/>
            <a:ext cx="59817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</a:p>
        </p:txBody>
      </p:sp>
      <p:grpSp>
        <p:nvGrpSpPr>
          <p:cNvPr id="29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FEF20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Päivämäärän paikkamerkki 19">
            <a:extLst>
              <a:ext uri="{FF2B5EF4-FFF2-40B4-BE49-F238E27FC236}">
                <a16:creationId xmlns:a16="http://schemas.microsoft.com/office/drawing/2014/main" id="{0566FFFB-DCB0-AE48-AD49-F31415B2CBB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278ABB-9B54-4FF3-BC4F-AD49C467BFAF}" type="datetime1">
              <a:rPr lang="fi-FI" smtClean="0"/>
              <a:t>22.6.2026</a:t>
            </a:fld>
            <a:endParaRPr lang="fi-FI"/>
          </a:p>
        </p:txBody>
      </p:sp>
      <p:sp>
        <p:nvSpPr>
          <p:cNvPr id="21" name="Alatunnisteen paikkamerkki 20">
            <a:extLst>
              <a:ext uri="{FF2B5EF4-FFF2-40B4-BE49-F238E27FC236}">
                <a16:creationId xmlns:a16="http://schemas.microsoft.com/office/drawing/2014/main" id="{89D33559-35CE-6244-AFEA-34E4263E62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22" name="Dian numeron paikkamerkki 21">
            <a:extLst>
              <a:ext uri="{FF2B5EF4-FFF2-40B4-BE49-F238E27FC236}">
                <a16:creationId xmlns:a16="http://schemas.microsoft.com/office/drawing/2014/main" id="{93EB959D-90FD-F444-B54F-CB32040AE4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2003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2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tsikko 1">
            <a:extLst>
              <a:ext uri="{FF2B5EF4-FFF2-40B4-BE49-F238E27FC236}">
                <a16:creationId xmlns:a16="http://schemas.microsoft.com/office/drawing/2014/main" id="{EC82911F-0A5B-C044-B6F8-BE62706B56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25" name="Alaotsikko 2">
            <a:extLst>
              <a:ext uri="{FF2B5EF4-FFF2-40B4-BE49-F238E27FC236}">
                <a16:creationId xmlns:a16="http://schemas.microsoft.com/office/drawing/2014/main" id="{26C601F6-5B92-5946-891D-100AD89842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Lisää alaotsikko</a:t>
            </a:r>
          </a:p>
        </p:txBody>
      </p:sp>
      <p:sp>
        <p:nvSpPr>
          <p:cNvPr id="3" name="Päivämäärän paikkamerkki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9CEF65-43AB-474C-8956-F5DB010AEC50}" type="datetime1">
              <a:rPr lang="fi-FI" smtClean="0"/>
              <a:t>22.6.2026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 useBgFill="1">
        <p:nvSpPr>
          <p:cNvPr id="11" name="Tekstiruutu 10">
            <a:extLst>
              <a:ext uri="{FF2B5EF4-FFF2-40B4-BE49-F238E27FC236}">
                <a16:creationId xmlns:a16="http://schemas.microsoft.com/office/drawing/2014/main" id="{0CD9A190-8270-754D-834F-CF05750D6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>
                <a:solidFill>
                  <a:schemeClr val="bg1"/>
                </a:solidFill>
              </a:rPr>
              <a:t>Oulun yliopisto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3A658C7-2CA7-AE47-801F-A76DB6B800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grpSp>
        <p:nvGrpSpPr>
          <p:cNvPr id="21" name="Säteet">
            <a:extLst>
              <a:ext uri="{FF2B5EF4-FFF2-40B4-BE49-F238E27FC236}">
                <a16:creationId xmlns:a16="http://schemas.microsoft.com/office/drawing/2014/main" id="{71E9F30A-083D-E940-92CD-89A073D50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A0D0729C-C794-8E44-80A5-ADC3C1B02F5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82BAA87D-C426-A549-BBA5-24E6AA69D60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27EF79F2-5F90-CC43-9DE8-ED96DD45315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958368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Otsikko tähän </a:t>
            </a:r>
            <a:br>
              <a:rPr lang="fi-FI"/>
            </a:br>
            <a:r>
              <a:rPr lang="fi-FI"/>
              <a:t>näin lyhyt on</a:t>
            </a:r>
            <a:br>
              <a:rPr lang="fi-FI"/>
            </a:br>
            <a:r>
              <a:rPr lang="fi-FI"/>
              <a:t>aina parempi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17D2CBAD-C437-8045-A251-72840DF937F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10300" y="576389"/>
            <a:ext cx="5637212" cy="57400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0CF69-8F03-49A8-BE48-F6F53CFEFA47}" type="datetime1">
              <a:rPr lang="fi-FI" smtClean="0"/>
              <a:t>22.6.2026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5E5F8D59-86D7-7C4E-ABB6-BD2C4472C7C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17582470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Otsikko tähän </a:t>
            </a:r>
            <a:br>
              <a:rPr lang="fi-FI"/>
            </a:br>
            <a:r>
              <a:rPr lang="fi-FI"/>
              <a:t>näin lyhyt on</a:t>
            </a:r>
            <a:br>
              <a:rPr lang="fi-FI"/>
            </a:br>
            <a:r>
              <a:rPr lang="fi-FI"/>
              <a:t>aina parempi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BF2C4578-2F05-9448-B097-70A27E42977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10300" y="576389"/>
            <a:ext cx="5637212" cy="57400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08E04F-8C89-443C-A42A-837303143CA0}" type="datetime1">
              <a:rPr lang="fi-FI" smtClean="0"/>
              <a:t>22.6.2026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9BA2695B-241B-6346-AE9E-3D47DDC8CB1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1944169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Otsikko tähän </a:t>
            </a:r>
            <a:br>
              <a:rPr lang="fi-FI"/>
            </a:br>
            <a:r>
              <a:rPr lang="fi-FI"/>
              <a:t>näin lyhyt on</a:t>
            </a:r>
            <a:br>
              <a:rPr lang="fi-FI"/>
            </a:br>
            <a:r>
              <a:rPr lang="fi-FI"/>
              <a:t>aina parempi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F050E93-6054-984D-AD52-C7AAF991F93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10300" y="576389"/>
            <a:ext cx="5637212" cy="57400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7A4B70-6377-4544-A24D-3A2CC4D30D34}" type="datetime1">
              <a:rPr lang="fi-FI" smtClean="0"/>
              <a:t>22.6.2026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FCBF7B44-4A2B-2444-9756-E8D1AB596BF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27383236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1">
    <p:bg>
      <p:bgPr>
        <a:solidFill>
          <a:srgbClr val="234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>
            <a:extLst>
              <a:ext uri="{FF2B5EF4-FFF2-40B4-BE49-F238E27FC236}">
                <a16:creationId xmlns:a16="http://schemas.microsoft.com/office/drawing/2014/main" id="{2FF223D0-D15D-2D42-A35D-CF7458F1D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 rIns="0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4D665F83-A477-474C-AE78-F193FF7818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10300" y="1521939"/>
            <a:ext cx="5637212" cy="47944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659D7-2FE7-42EA-85FA-5451DCFB6155}" type="datetime1">
              <a:rPr lang="fi-FI" smtClean="0"/>
              <a:t>22.6.2026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kaavio</a:t>
            </a:r>
            <a:endParaRPr lang="en-US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10C3643-8108-F948-AE17-D0CC985414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42521159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2">
    <p:bg>
      <p:bgPr>
        <a:solidFill>
          <a:srgbClr val="652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ko 1">
            <a:extLst>
              <a:ext uri="{FF2B5EF4-FFF2-40B4-BE49-F238E27FC236}">
                <a16:creationId xmlns:a16="http://schemas.microsoft.com/office/drawing/2014/main" id="{A6E1FE9D-2F77-004E-B5D7-FBB1D1E1B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 rIns="0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C1CD9C-548F-5E43-AAE8-1F561B07CD5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10300" y="1521939"/>
            <a:ext cx="5637212" cy="47944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kaavio</a:t>
            </a:r>
            <a:endParaRPr lang="en-US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12737-D1FC-4258-B91D-4014D5E01A07}" type="datetime1">
              <a:rPr lang="fi-FI" smtClean="0"/>
              <a:t>22.6.2026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DAC6CD9-6834-A44F-87FD-CDC145C316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213920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5A3CF416-1A49-794C-991E-F68E5FE59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 rIns="0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A33D0261-1C3F-D649-A3C3-57401EAF321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10300" y="1521939"/>
            <a:ext cx="5637212" cy="47944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kaavio</a:t>
            </a:r>
            <a:endParaRPr lang="en-US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AC9E1C-9BB3-4FCB-8E76-6074FFBB7D62}" type="datetime1">
              <a:rPr lang="fi-FI" smtClean="0"/>
              <a:t>22.6.2026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D075C51-55D3-2A4B-BC5E-DBFE224669F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29908605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B652E0D-7C7B-E042-9761-2B89A41693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111" r="1398"/>
          <a:stretch/>
        </p:blipFill>
        <p:spPr>
          <a:xfrm>
            <a:off x="1" y="0"/>
            <a:ext cx="6000108" cy="6858000"/>
          </a:xfrm>
          <a:prstGeom prst="rect">
            <a:avLst/>
          </a:prstGeom>
        </p:spPr>
      </p:pic>
      <p:grpSp>
        <p:nvGrpSpPr>
          <p:cNvPr id="3" name="Logo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chemeClr val="tx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409E61E1-ABDE-AF4F-800B-F36657E54AF9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1BB40802-560E-6149-BBDE-7C4AA12F8D8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 rIns="0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7284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2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>
            <a:extLst>
              <a:ext uri="{FF2B5EF4-FFF2-40B4-BE49-F238E27FC236}">
                <a16:creationId xmlns:a16="http://schemas.microsoft.com/office/drawing/2014/main" id="{622970E6-0DB7-1546-A730-947A6B29F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 rIns="0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59D4F4E7-4FCE-AC4C-A913-CFC29F4A7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3BD53FC-23C7-D843-964F-4830C6A72F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509"/>
          <a:stretch/>
        </p:blipFill>
        <p:spPr>
          <a:xfrm>
            <a:off x="0" y="0"/>
            <a:ext cx="6000108" cy="6858000"/>
          </a:xfrm>
          <a:prstGeom prst="rect">
            <a:avLst/>
          </a:prstGeom>
        </p:spPr>
      </p:pic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chemeClr val="tx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777281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>
            <a:extLst>
              <a:ext uri="{FF2B5EF4-FFF2-40B4-BE49-F238E27FC236}">
                <a16:creationId xmlns:a16="http://schemas.microsoft.com/office/drawing/2014/main" id="{3A3598B7-5A5E-574E-B984-576868F9D12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 rIns="0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57AB2E86-322E-354B-A41B-15F977BE0B29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39057EF-E037-D747-BBEE-2793285262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111" r="1398"/>
          <a:stretch/>
        </p:blipFill>
        <p:spPr>
          <a:xfrm>
            <a:off x="0" y="0"/>
            <a:ext cx="6000108" cy="6858000"/>
          </a:xfrm>
          <a:prstGeom prst="rect">
            <a:avLst/>
          </a:prstGeom>
        </p:spPr>
      </p:pic>
      <p:grpSp>
        <p:nvGrpSpPr>
          <p:cNvPr id="3" name="Logo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chemeClr val="tx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5808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 2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</p:spPr>
        <p:txBody>
          <a:bodyPr anchor="t" anchorCtr="0">
            <a:normAutofit/>
          </a:bodyPr>
          <a:lstStyle>
            <a:lvl1pPr algn="ctr">
              <a:lnSpc>
                <a:spcPct val="95000"/>
              </a:lnSpc>
              <a:defRPr sz="56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tähän pääotsikko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Mahdollinen alaotsikko</a:t>
            </a:r>
          </a:p>
        </p:txBody>
      </p:sp>
      <p:sp>
        <p:nvSpPr>
          <p:cNvPr id="58" name="Picture Placeholder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0300" y="0"/>
            <a:ext cx="59817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</a:p>
        </p:txBody>
      </p:sp>
      <p:grpSp>
        <p:nvGrpSpPr>
          <p:cNvPr id="29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FEF20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35AC5D3C-37C0-2148-95F3-62ECD452382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377BFF-CAC8-4DA0-A249-FBB72FEE455E}" type="datetime1">
              <a:rPr lang="fi-FI" smtClean="0"/>
              <a:t>22.6.2026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470B67B-A6CB-1846-8D3F-CE5AC61630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16793E01-5E8F-4C41-BCBF-4E99F8C3AD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84749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1">
    <p:bg>
      <p:bgPr>
        <a:solidFill>
          <a:srgbClr val="234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fi-FI" noProof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51A089C-5C9C-C94C-83B9-3E8D30352B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581906-DFA1-4CFF-909D-0157200839EE}" type="datetime1">
              <a:rPr lang="fi-FI" smtClean="0"/>
              <a:t>22.6.2026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05B9579-A41C-8240-92E6-18544EFF92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24994552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2">
    <p:bg>
      <p:bgPr>
        <a:solidFill>
          <a:srgbClr val="652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C51FB890-5D7B-254A-A01A-B895EAB4AA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A9FA5F-2A59-401A-B9A3-51169DF1A27D}" type="datetime1">
              <a:rPr lang="fi-FI" smtClean="0"/>
              <a:t>22.6.2026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33B4B5C-D42C-2A42-BD9F-9BAEFE14B8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3215852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fi-FI" noProof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AB9F54A-96BB-2D43-A560-C445DB851D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C72FD-FB42-44BD-8A84-09C4E697573A}" type="datetime1">
              <a:rPr lang="fi-FI" smtClean="0"/>
              <a:t>22.6.2026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B77F4E2-6610-BF47-A6C9-6A2988FC1A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25753082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1054" y="389106"/>
            <a:ext cx="10282137" cy="133269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1722438"/>
            <a:ext cx="2117725" cy="4425104"/>
          </a:xfrm>
          <a:solidFill>
            <a:srgbClr val="00AEEF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fi-FI" noProof="0"/>
              <a:t>Muokkaa tekstiä 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764817" y="1722438"/>
            <a:ext cx="2117725" cy="4425104"/>
          </a:xfrm>
          <a:solidFill>
            <a:srgbClr val="39B54A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fi-FI" noProof="0"/>
              <a:t>Muokkaa tekstiä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021634" y="1722438"/>
            <a:ext cx="2117725" cy="4425104"/>
          </a:xfrm>
          <a:solidFill>
            <a:srgbClr val="FF94A7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fi-FI" noProof="0"/>
              <a:t>Muokkaa tekstiä 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7307635" y="1722438"/>
            <a:ext cx="2117725" cy="4425104"/>
          </a:xfrm>
          <a:solidFill>
            <a:srgbClr val="C49A6C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fi-FI" noProof="0"/>
              <a:t>Muokkaa tekstiä 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9574180" y="1722438"/>
            <a:ext cx="2117725" cy="4425104"/>
          </a:xfrm>
          <a:solidFill>
            <a:srgbClr val="4BBCA9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fi-FI" noProof="0"/>
              <a:t>Muokkaa tekstiä </a:t>
            </a:r>
          </a:p>
        </p:txBody>
      </p:sp>
      <p:grpSp>
        <p:nvGrpSpPr>
          <p:cNvPr id="30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31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8B4A8B9A-1B81-FF4D-8727-C49840616DD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152B7E1C-357B-4006-AC42-2A8FBF697694}" type="datetime1">
              <a:rPr lang="fi-FI" smtClean="0"/>
              <a:t>22.6.2026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ABECC4AB-A35E-0C4B-A9FD-9255DAC855A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73C50B28-E3E3-3B43-9DE2-9EF1CC66326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83596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Logo" descr="Oulun yliopiston logo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581818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Logo" descr="Oulun yliopiston logo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554364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Logo" descr="Oulun yliopiston logo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4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5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7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8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9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0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1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2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3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4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778268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Logo">
            <a:extLst>
              <a:ext uri="{FF2B5EF4-FFF2-40B4-BE49-F238E27FC236}">
                <a16:creationId xmlns:a16="http://schemas.microsoft.com/office/drawing/2014/main" id="{3A27D735-A2FE-1429-EACB-F87A71C98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32C3C1FD-97BF-D9EC-1DBA-70EB77972E2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C99B50A4-A6D6-A5EA-CF98-123AF2EFCB9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71846586-8792-9AD0-7BFE-35907F4FF21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E23B8241-A2FA-C02B-B7E7-A81379097FD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B3FE0C-7109-F2CC-CAA1-AE18F70B8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1151" y="529410"/>
            <a:ext cx="10396362" cy="129621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Otsikko suomeksi ja englanniksi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66B06-AA34-CFE3-16F6-15AB08A1F4C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51151" y="1825625"/>
            <a:ext cx="5062362" cy="3979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/>
              <a:t>Teksti suomeksi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C1BDD-FCC6-60CD-CA61-11D653ABEBF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65913" y="1825625"/>
            <a:ext cx="5181600" cy="3979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/>
              <a:t>Text in English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5FDEF0AD-DED4-2DA3-CEF2-9F898C55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8C79-BBB9-7F45-BEBF-8DEE53D061AA}" type="datetime1">
              <a:rPr lang="fi-FI" smtClean="0"/>
              <a:t>22.6.2026</a:t>
            </a:fld>
            <a:endParaRPr lang="fi-FI"/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2152846A-881E-AFF4-B358-F79462DF2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8E73944F-E57E-CE05-EC74-2788652F7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83207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ogo">
            <a:extLst>
              <a:ext uri="{FF2B5EF4-FFF2-40B4-BE49-F238E27FC236}">
                <a16:creationId xmlns:a16="http://schemas.microsoft.com/office/drawing/2014/main" id="{14AA9FD1-29C7-8988-34DD-C47881215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D95C22-80D9-1BE3-660A-8459141BBED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C3C090A-C850-C1ED-03E0-64461F61469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B4B9DF9-E9B6-3DFB-449B-8951DA722BA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9F47D2D-5BE7-3CCD-FD3F-728C06B40EF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864C2F-1FDD-0DC7-C9C3-83341D7D9D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949" y="529409"/>
            <a:ext cx="10384564" cy="116127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Otsikko suomeksi ja englanniksi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8CBDF-2040-4D67-A1F9-CDF6DF77FE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62949" y="1681163"/>
            <a:ext cx="502675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Teksti suomeksi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9CFE8-58E5-0219-0E02-B1D95EEED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62949" y="2505075"/>
            <a:ext cx="5026751" cy="3300413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9527B-60AE-104E-E97D-B286753FED3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64325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Text in English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D9A7F2-FB09-205F-F64C-EE637BBF3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4325" y="2505075"/>
            <a:ext cx="5183188" cy="3300413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B663030F-ECB1-B359-62CC-A029085A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70F4-B9A1-0043-9D48-AA45A92C221D}" type="datetime1">
              <a:rPr lang="fi-FI" smtClean="0"/>
              <a:t>22.6.2026</a:t>
            </a:fld>
            <a:endParaRPr lang="fi-FI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BFCE4B96-3E63-51C8-9062-F34ADEDF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C1BDD042-3929-7ED7-5F69-53CD86257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40502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3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9917D6-D80A-EF46-BABA-BD993FEB2369}" type="datetime1">
              <a:rPr lang="fi-FI" smtClean="0"/>
              <a:t>22.6.2026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804246A-7644-7D40-8694-EDA16E5292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CC189E-0F2F-BD41-FDD5-E019AD3517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1151" y="529410"/>
            <a:ext cx="10396362" cy="1296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Otsikko suomeksi ja englanniksi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BD3821-74CE-8B94-6776-42C26695AE2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51151" y="1825625"/>
            <a:ext cx="5062362" cy="3979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Teksti suomeksi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4DE9A43-0356-125B-43F4-CD923D1E2D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65913" y="1825625"/>
            <a:ext cx="5181600" cy="3979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Text in English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7857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 4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  <a:noFill/>
        </p:spPr>
        <p:txBody>
          <a:bodyPr anchor="t" anchorCtr="0">
            <a:normAutofit/>
          </a:bodyPr>
          <a:lstStyle>
            <a:lvl1pPr algn="ctr">
              <a:lnSpc>
                <a:spcPct val="95000"/>
              </a:lnSpc>
              <a:defRPr sz="56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tähän pääotsikko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Mahdollinen alaotsikko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9C45226E-0903-274D-8A8E-9A86011A2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079" r="3632"/>
          <a:stretch/>
        </p:blipFill>
        <p:spPr>
          <a:xfrm>
            <a:off x="6205590" y="0"/>
            <a:ext cx="5986409" cy="6858000"/>
          </a:xfrm>
          <a:prstGeom prst="rect">
            <a:avLst/>
          </a:prstGeom>
        </p:spPr>
      </p:pic>
      <p:grpSp>
        <p:nvGrpSpPr>
          <p:cNvPr id="29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FFFF0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606518DD-4A0B-374A-B95A-B2D70E85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B56D-EBC8-47F4-80C1-2DF9EDE543AC}" type="datetime1">
              <a:rPr lang="fi-FI" smtClean="0"/>
              <a:t>22.6.2026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37FD2FCA-366A-6C47-860B-189836295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54512610-0643-F246-8937-6F8D3CA1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28159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4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7434DC-E243-FE4B-95A0-DB76BAB99B32}" type="datetime1">
              <a:rPr lang="fi-FI" smtClean="0"/>
              <a:t>22.6.2026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804246A-7644-7D40-8694-EDA16E5292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79333B-CC13-E551-96EB-CC6B9F196B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949" y="529409"/>
            <a:ext cx="10384564" cy="11612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Otsikko suomeksi ja englanniksi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282CE75-FEE8-61BC-1D1E-8AAA8B20ED9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62949" y="1681163"/>
            <a:ext cx="502675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Teksti suomeksi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865B1A4-49C2-76BF-8256-4B3D4222C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62949" y="2505075"/>
            <a:ext cx="5026751" cy="3300413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04756D2-E96D-B4D0-5943-8BBA5020AD2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64325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Text in English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5E85706-D0DB-7D41-E8C2-36F9024DAA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4325" y="2505075"/>
            <a:ext cx="5183188" cy="3300413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36687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5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F975953-BCCE-7E40-989D-AA433FF40F83}" type="datetime1">
              <a:rPr lang="fi-FI" smtClean="0"/>
              <a:t>22.6.2026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6B20213-50D5-3442-8778-DB7CC1B4C3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7ABE4E-4624-6FF2-A960-0199F7394E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1151" y="529410"/>
            <a:ext cx="10396362" cy="1296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Otsikko suomeksi ja englanniksi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E7CCCA-7440-F68A-67E3-833B26959FF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51151" y="1825625"/>
            <a:ext cx="5062362" cy="3979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Teksti suomeksi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E7051AF-0908-71DC-815F-F53889F23DF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65913" y="1825625"/>
            <a:ext cx="5181600" cy="3979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Text in English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675712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6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3E3A55-1F9D-E04F-B4BF-DA69A5F4A57F}" type="datetime1">
              <a:rPr lang="fi-FI" smtClean="0"/>
              <a:t>22.6.2026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6B20213-50D5-3442-8778-DB7CC1B4C3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CFF81-E503-0073-EED8-D78B0D6B7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949" y="529409"/>
            <a:ext cx="10384564" cy="11612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Otsikko suomeksi ja englanniksi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1E14E1-23BF-C968-7254-57892467C77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62949" y="1681163"/>
            <a:ext cx="502675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Teksti suomeksi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DC0B9EA-65B8-9018-A56A-D3F27F795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62949" y="2505075"/>
            <a:ext cx="5026751" cy="3300413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2213C55-30AF-EE92-D719-3E12BC5E5F8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64325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Text in English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47A8F7E-ED7B-D824-1009-10581AD250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4325" y="2505075"/>
            <a:ext cx="5183188" cy="3300413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497723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F3E471A1-2089-4EAD-AA66-BEE880D6BE9A}" type="datetime1">
              <a:rPr lang="fi-FI" smtClean="0"/>
              <a:t>22.6.2026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ruutu 1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>
                <a:solidFill>
                  <a:schemeClr val="tx2"/>
                </a:solidFill>
              </a:rPr>
              <a:t>Oulun yliopisto</a:t>
            </a:r>
          </a:p>
        </p:txBody>
      </p:sp>
    </p:spTree>
    <p:extLst>
      <p:ext uri="{BB962C8B-B14F-4D97-AF65-F5344CB8AC3E}">
        <p14:creationId xmlns:p14="http://schemas.microsoft.com/office/powerpoint/2010/main" val="1516154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so otsikko 1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1788" y="1331097"/>
            <a:ext cx="11515724" cy="4408222"/>
          </a:xfrm>
        </p:spPr>
        <p:txBody>
          <a:bodyPr wrap="none" lIns="0" rIns="0" anchor="ctr" anchorCtr="0">
            <a:noAutofit/>
          </a:bodyPr>
          <a:lstStyle>
            <a:lvl1pPr algn="ctr">
              <a:lnSpc>
                <a:spcPct val="95000"/>
              </a:lnSpc>
              <a:defRPr sz="12000">
                <a:solidFill>
                  <a:schemeClr val="tx2"/>
                </a:solidFill>
                <a:effectLst/>
              </a:defRPr>
            </a:lvl1pPr>
          </a:lstStyle>
          <a:p>
            <a:r>
              <a:rPr lang="fi-FI" noProof="0"/>
              <a:t>Otsikko</a:t>
            </a:r>
          </a:p>
        </p:txBody>
      </p:sp>
      <p:grpSp>
        <p:nvGrpSpPr>
          <p:cNvPr id="9" name="Ryhmä 8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10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Tekstiruutu 25">
            <a:extLst>
              <a:ext uri="{FF2B5EF4-FFF2-40B4-BE49-F238E27FC236}">
                <a16:creationId xmlns:a16="http://schemas.microsoft.com/office/drawing/2014/main" id="{E5EFE96A-6FD0-2497-9916-1DDDF9089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Oulun yliopisto</a:t>
            </a:r>
          </a:p>
        </p:txBody>
      </p:sp>
    </p:spTree>
    <p:extLst>
      <p:ext uri="{BB962C8B-B14F-4D97-AF65-F5344CB8AC3E}">
        <p14:creationId xmlns:p14="http://schemas.microsoft.com/office/powerpoint/2010/main" val="1414313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</a:lstStyle>
          <a:p>
            <a:r>
              <a:rPr lang="fi-FI"/>
              <a:t>Otsikko tähän </a:t>
            </a:r>
            <a:br>
              <a:rPr lang="fi-FI"/>
            </a:br>
            <a:r>
              <a:rPr lang="fi-FI"/>
              <a:t>näin lyhyt on</a:t>
            </a:r>
            <a:br>
              <a:rPr lang="fi-FI"/>
            </a:br>
            <a:r>
              <a:rPr lang="fi-FI"/>
              <a:t>aina parempi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905C298-B655-764D-9E12-EFBEAEC275A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0300" y="584200"/>
            <a:ext cx="5637212" cy="5732192"/>
          </a:xfrm>
        </p:spPr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Päivämäärän paikkamerkki 19">
            <a:extLst>
              <a:ext uri="{FF2B5EF4-FFF2-40B4-BE49-F238E27FC236}">
                <a16:creationId xmlns:a16="http://schemas.microsoft.com/office/drawing/2014/main" id="{5E05D7E6-6710-5F4A-8D37-4F863946B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58E3-D5AF-5746-ACCE-5363806FF336}" type="datetime1">
              <a:rPr lang="fi-FI" smtClean="0"/>
              <a:t>22.6.2026</a:t>
            </a:fld>
            <a:endParaRPr lang="fi-FI"/>
          </a:p>
        </p:txBody>
      </p:sp>
      <p:sp>
        <p:nvSpPr>
          <p:cNvPr id="21" name="Alatunnisteen paikkamerkki 20">
            <a:extLst>
              <a:ext uri="{FF2B5EF4-FFF2-40B4-BE49-F238E27FC236}">
                <a16:creationId xmlns:a16="http://schemas.microsoft.com/office/drawing/2014/main" id="{AC766585-01CE-9445-9523-2B9F0A54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22" name="Dian numeron paikkamerkki 21">
            <a:extLst>
              <a:ext uri="{FF2B5EF4-FFF2-40B4-BE49-F238E27FC236}">
                <a16:creationId xmlns:a16="http://schemas.microsoft.com/office/drawing/2014/main" id="{8FEB8BC7-6897-B14F-9FD9-285AD703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23908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ää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tx2"/>
                </a:solidFill>
              </a:defRPr>
            </a:lvl1pPr>
          </a:lstStyle>
          <a:p>
            <a:r>
              <a:rPr lang="fi-FI"/>
              <a:t>Lisää pääotsikko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Päivämäärä &amp; Esittäjä</a:t>
            </a:r>
          </a:p>
        </p:txBody>
      </p:sp>
      <p:grpSp>
        <p:nvGrpSpPr>
          <p:cNvPr id="5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accent4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91694F22-65CC-6C48-8809-DCFD8FC73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823B-9BA7-F946-ABEC-B61EFFAB887A}" type="datetime1">
              <a:rPr lang="fi-FI" smtClean="0"/>
              <a:t>22.6.2026</a:t>
            </a:fld>
            <a:endParaRPr lang="fi-FI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085BFC6C-6D67-4043-AD0B-7767B31B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C7B0CB1-AB90-8940-9298-3C95304C08E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67577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 3">
    <p:bg>
      <p:bgPr>
        <a:solidFill>
          <a:srgbClr val="BCB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0300" y="2830749"/>
            <a:ext cx="5762018" cy="2071991"/>
          </a:xfrm>
        </p:spPr>
        <p:txBody>
          <a:bodyPr anchor="t" anchorCtr="0">
            <a:normAutofit/>
          </a:bodyPr>
          <a:lstStyle>
            <a:lvl1pPr algn="ctr">
              <a:lnSpc>
                <a:spcPct val="95000"/>
              </a:lnSpc>
              <a:defRPr sz="56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tähän pääotsikko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10300" y="4863828"/>
            <a:ext cx="5762018" cy="103113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Mahdollinen alaotsikko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B7F70E5-9CE7-D242-B850-9B7935C8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47" r="6763"/>
          <a:stretch/>
        </p:blipFill>
        <p:spPr>
          <a:xfrm>
            <a:off x="0" y="0"/>
            <a:ext cx="6000108" cy="6858000"/>
          </a:xfrm>
          <a:prstGeom prst="rect">
            <a:avLst/>
          </a:prstGeom>
        </p:spPr>
      </p:pic>
      <p:grpSp>
        <p:nvGrpSpPr>
          <p:cNvPr id="29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11180" y="1369641"/>
            <a:ext cx="2360259" cy="1030029"/>
            <a:chOff x="1980609" y="1369641"/>
            <a:chExt cx="2360259" cy="1030029"/>
          </a:xfrm>
          <a:solidFill>
            <a:srgbClr val="FFFF0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9552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tx2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Lisää alaotsikko</a:t>
            </a:r>
          </a:p>
        </p:txBody>
      </p:sp>
      <p:grpSp>
        <p:nvGrpSpPr>
          <p:cNvPr id="4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01AEEF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A4BE703-EF51-7D44-8E0F-8E3FEBB87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C0D2-94CD-45F8-9100-CDC49FE10BC3}" type="datetime1">
              <a:rPr lang="fi-FI" smtClean="0"/>
              <a:t>22.6.2026</a:t>
            </a:fld>
            <a:endParaRPr lang="fi-FI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BB5D6E17-BABA-9F48-8E39-6238D2774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Alatunnisteen paikkamerkki 13">
            <a:extLst>
              <a:ext uri="{FF2B5EF4-FFF2-40B4-BE49-F238E27FC236}">
                <a16:creationId xmlns:a16="http://schemas.microsoft.com/office/drawing/2014/main" id="{C7832556-8166-254C-A19F-B185822118B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103872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Lisää alaotsikko</a:t>
            </a:r>
          </a:p>
        </p:txBody>
      </p:sp>
      <p:grpSp>
        <p:nvGrpSpPr>
          <p:cNvPr id="4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DBFBCBF-1951-484A-A7D0-B97733E4F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B21A-97FB-4B30-862D-09A39EF04472}" type="datetime1">
              <a:rPr lang="fi-FI" smtClean="0"/>
              <a:t>22.6.2026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FF0CB8-88A8-4743-B951-1F3DFAD64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2C630A0F-9180-7B48-A5A9-FD157AE23B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56872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451151" y="578840"/>
            <a:ext cx="4536900" cy="35653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 noProof="0"/>
              <a:t>Otsikko tähän </a:t>
            </a:r>
            <a:br>
              <a:rPr lang="fi-FI" noProof="0"/>
            </a:br>
            <a:r>
              <a:rPr lang="fi-FI" noProof="0"/>
              <a:t>näin lyhyt on</a:t>
            </a:r>
            <a:br>
              <a:rPr lang="fi-FI" noProof="0"/>
            </a:br>
            <a:r>
              <a:rPr lang="fi-FI" noProof="0"/>
              <a:t>aina parempi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10300" y="579600"/>
            <a:ext cx="5637212" cy="573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66863" y="6436800"/>
            <a:ext cx="66102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1C9BF88-6A35-47DF-BC01-AD183D3DECEA}" type="datetime1">
              <a:rPr lang="fi-FI" smtClean="0"/>
              <a:t>22.6.2026</a:t>
            </a:fld>
            <a:endParaRPr lang="fi-FI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9861" y="6436800"/>
            <a:ext cx="4618765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fi-FI"/>
              <a:t>Testitunniste</a:t>
            </a:r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1313" y="6436800"/>
            <a:ext cx="38852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6" name="Tekstiruutu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>
                <a:solidFill>
                  <a:schemeClr val="tx1"/>
                </a:solidFill>
              </a:rPr>
              <a:t>Oulun yliopisto</a:t>
            </a:r>
          </a:p>
        </p:txBody>
      </p:sp>
    </p:spTree>
    <p:extLst>
      <p:ext uri="{BB962C8B-B14F-4D97-AF65-F5344CB8AC3E}">
        <p14:creationId xmlns:p14="http://schemas.microsoft.com/office/powerpoint/2010/main" val="406427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0" r:id="rId2"/>
    <p:sldLayoutId id="2147483701" r:id="rId3"/>
    <p:sldLayoutId id="2147483733" r:id="rId4"/>
    <p:sldLayoutId id="2147483734" r:id="rId5"/>
    <p:sldLayoutId id="2147483805" r:id="rId6"/>
    <p:sldLayoutId id="2147483804" r:id="rId7"/>
    <p:sldLayoutId id="2147483659" r:id="rId8"/>
    <p:sldLayoutId id="2147483684" r:id="rId9"/>
    <p:sldLayoutId id="2147483650" r:id="rId10"/>
    <p:sldLayoutId id="2147483689" r:id="rId11"/>
    <p:sldLayoutId id="2147483690" r:id="rId12"/>
    <p:sldLayoutId id="2147483704" r:id="rId13"/>
    <p:sldLayoutId id="2147483706" r:id="rId14"/>
    <p:sldLayoutId id="2147483707" r:id="rId15"/>
    <p:sldLayoutId id="2147483660" r:id="rId16"/>
    <p:sldLayoutId id="2147483665" r:id="rId17"/>
    <p:sldLayoutId id="2147483666" r:id="rId18"/>
    <p:sldLayoutId id="2147483709" r:id="rId19"/>
    <p:sldLayoutId id="2147483712" r:id="rId20"/>
    <p:sldLayoutId id="2147483713" r:id="rId21"/>
    <p:sldLayoutId id="2147483806" r:id="rId22"/>
    <p:sldLayoutId id="2147483730" r:id="rId23"/>
    <p:sldLayoutId id="2147483809" r:id="rId24"/>
    <p:sldLayoutId id="2147483656" r:id="rId25"/>
    <p:sldLayoutId id="2147483670" r:id="rId26"/>
    <p:sldLayoutId id="2147483671" r:id="rId27"/>
    <p:sldLayoutId id="2147483811" r:id="rId28"/>
    <p:sldLayoutId id="2147483825" r:id="rId29"/>
    <p:sldLayoutId id="2147483826" r:id="rId30"/>
    <p:sldLayoutId id="2147483827" r:id="rId31"/>
    <p:sldLayoutId id="2147483847" r:id="rId3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Verdana" panose="020B0604030504040204" pitchFamily="34" charset="0"/>
        <a:buChar char="‒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Verdana" panose="020B0604030504040204" pitchFamily="34" charset="0"/>
        <a:buChar char="-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20725" indent="-360363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352425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361950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982" userDrawn="1">
          <p15:clr>
            <a:srgbClr val="F26B43"/>
          </p15:clr>
        </p15:guide>
        <p15:guide id="4" pos="855" userDrawn="1">
          <p15:clr>
            <a:srgbClr val="F26B43"/>
          </p15:clr>
        </p15:guide>
        <p15:guide id="5" pos="209" userDrawn="1">
          <p15:clr>
            <a:srgbClr val="F26B43"/>
          </p15:clr>
        </p15:guide>
        <p15:guide id="6" pos="3779" userDrawn="1">
          <p15:clr>
            <a:srgbClr val="F26B43"/>
          </p15:clr>
        </p15:guide>
        <p15:guide id="7" pos="3912" userDrawn="1">
          <p15:clr>
            <a:srgbClr val="F26B43"/>
          </p15:clr>
        </p15:guide>
        <p15:guide id="8" pos="7463" userDrawn="1">
          <p15:clr>
            <a:srgbClr val="F26B43"/>
          </p15:clr>
        </p15:guide>
        <p15:guide id="9" orient="horz" pos="368" userDrawn="1">
          <p15:clr>
            <a:srgbClr val="F26B43"/>
          </p15:clr>
        </p15:guide>
        <p15:guide id="10" orient="horz" pos="39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451151" y="578840"/>
            <a:ext cx="4536900" cy="35653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 noProof="0"/>
              <a:t>Otsikko tähän </a:t>
            </a:r>
            <a:br>
              <a:rPr lang="fi-FI" noProof="0"/>
            </a:br>
            <a:r>
              <a:rPr lang="fi-FI" noProof="0"/>
              <a:t>näin lyhyt on</a:t>
            </a:r>
            <a:br>
              <a:rPr lang="fi-FI" noProof="0"/>
            </a:br>
            <a:r>
              <a:rPr lang="fi-FI" noProof="0"/>
              <a:t>aina parempi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5999" y="579600"/>
            <a:ext cx="5751513" cy="573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66863" y="6436800"/>
            <a:ext cx="66102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8F20938B-5FD7-49D3-863F-5691D70B304E}" type="datetime1">
              <a:rPr lang="fi-FI" smtClean="0"/>
              <a:t>22.6.2026</a:t>
            </a:fld>
            <a:endParaRPr lang="fi-FI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9861" y="6436800"/>
            <a:ext cx="4618765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fi-FI"/>
              <a:t>Testitunniste</a:t>
            </a:r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1313" y="6436800"/>
            <a:ext cx="38852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6" name="Tekstiruutu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>
                <a:solidFill>
                  <a:schemeClr val="tx1"/>
                </a:solidFill>
              </a:rPr>
              <a:t>Oulun yliopisto</a:t>
            </a:r>
          </a:p>
        </p:txBody>
      </p:sp>
    </p:spTree>
    <p:extLst>
      <p:ext uri="{BB962C8B-B14F-4D97-AF65-F5344CB8AC3E}">
        <p14:creationId xmlns:p14="http://schemas.microsoft.com/office/powerpoint/2010/main" val="285664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807" r:id="rId2"/>
    <p:sldLayoutId id="2147483746" r:id="rId3"/>
    <p:sldLayoutId id="2147483747" r:id="rId4"/>
    <p:sldLayoutId id="2147483763" r:id="rId5"/>
    <p:sldLayoutId id="2147483764" r:id="rId6"/>
    <p:sldLayoutId id="2147483757" r:id="rId7"/>
    <p:sldLayoutId id="2147483760" r:id="rId8"/>
    <p:sldLayoutId id="2147483767" r:id="rId9"/>
    <p:sldLayoutId id="2147483770" r:id="rId10"/>
    <p:sldLayoutId id="2147483766" r:id="rId11"/>
    <p:sldLayoutId id="2147483774" r:id="rId12"/>
    <p:sldLayoutId id="2147483777" r:id="rId13"/>
    <p:sldLayoutId id="2147483773" r:id="rId14"/>
    <p:sldLayoutId id="2147483780" r:id="rId15"/>
    <p:sldLayoutId id="2147483783" r:id="rId16"/>
    <p:sldLayoutId id="2147483779" r:id="rId17"/>
    <p:sldLayoutId id="2147483786" r:id="rId18"/>
    <p:sldLayoutId id="2147483789" r:id="rId19"/>
    <p:sldLayoutId id="2147483785" r:id="rId20"/>
    <p:sldLayoutId id="2147483808" r:id="rId21"/>
    <p:sldLayoutId id="2147483800" r:id="rId22"/>
    <p:sldLayoutId id="2147483803" r:id="rId23"/>
    <p:sldLayoutId id="2147483799" r:id="rId2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Verdana" panose="020B0604030504040204" pitchFamily="34" charset="0"/>
        <a:buChar char="‒"/>
        <a:defRPr sz="28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Verdana" panose="020B0604030504040204" pitchFamily="34" charset="0"/>
        <a:buChar char="-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720725" indent="-360363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20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073150" indent="-352425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1435100" indent="-361950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982">
          <p15:clr>
            <a:srgbClr val="F26B43"/>
          </p15:clr>
        </p15:guide>
        <p15:guide id="4" pos="855">
          <p15:clr>
            <a:srgbClr val="F26B43"/>
          </p15:clr>
        </p15:guide>
        <p15:guide id="5" pos="209">
          <p15:clr>
            <a:srgbClr val="F26B43"/>
          </p15:clr>
        </p15:guide>
        <p15:guide id="6" pos="3779">
          <p15:clr>
            <a:srgbClr val="F26B43"/>
          </p15:clr>
        </p15:guide>
        <p15:guide id="7" pos="3912">
          <p15:clr>
            <a:srgbClr val="F26B43"/>
          </p15:clr>
        </p15:guide>
        <p15:guide id="8" pos="74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451151" y="578840"/>
            <a:ext cx="4536900" cy="35653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 noProof="0"/>
              <a:t>Otsikko tähän </a:t>
            </a:r>
            <a:br>
              <a:rPr lang="fi-FI" noProof="0"/>
            </a:br>
            <a:r>
              <a:rPr lang="fi-FI" noProof="0"/>
              <a:t>näin lyhyt on</a:t>
            </a:r>
            <a:br>
              <a:rPr lang="fi-FI" noProof="0"/>
            </a:br>
            <a:r>
              <a:rPr lang="fi-FI" noProof="0"/>
              <a:t>aina parempi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10300" y="579600"/>
            <a:ext cx="5637212" cy="573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66863" y="6436800"/>
            <a:ext cx="66102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80C76EEC-7C0D-0A45-881B-A79D4F69ED5E}" type="datetime1">
              <a:rPr lang="fi-FI" smtClean="0"/>
              <a:t>22.6.2026</a:t>
            </a:fld>
            <a:endParaRPr lang="fi-FI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9861" y="6436800"/>
            <a:ext cx="4618765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1313" y="6436800"/>
            <a:ext cx="38852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6" name="Tekstiruutu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>
                <a:solidFill>
                  <a:schemeClr val="tx1"/>
                </a:solidFill>
              </a:rPr>
              <a:t>Oulun yliopisto</a:t>
            </a:r>
          </a:p>
        </p:txBody>
      </p:sp>
    </p:spTree>
    <p:extLst>
      <p:ext uri="{BB962C8B-B14F-4D97-AF65-F5344CB8AC3E}">
        <p14:creationId xmlns:p14="http://schemas.microsoft.com/office/powerpoint/2010/main" val="395870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Verdana" panose="020B0604030504040204" pitchFamily="34" charset="0"/>
        <a:buChar char="‒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Verdana" panose="020B0604030504040204" pitchFamily="34" charset="0"/>
        <a:buChar char="-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20725" indent="-360363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352425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361950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120">
          <p15:clr>
            <a:srgbClr val="F26B43"/>
          </p15:clr>
        </p15:guide>
        <p15:guide id="3" pos="1311">
          <p15:clr>
            <a:srgbClr val="F26B43"/>
          </p15:clr>
        </p15:guide>
        <p15:guide id="4" pos="1140">
          <p15:clr>
            <a:srgbClr val="F26B43"/>
          </p15:clr>
        </p15:guide>
        <p15:guide id="5" pos="279">
          <p15:clr>
            <a:srgbClr val="F26B43"/>
          </p15:clr>
        </p15:guide>
        <p15:guide id="6" pos="5039">
          <p15:clr>
            <a:srgbClr val="F26B43"/>
          </p15:clr>
        </p15:guide>
        <p15:guide id="7" pos="5216">
          <p15:clr>
            <a:srgbClr val="F26B43"/>
          </p15:clr>
        </p15:guide>
        <p15:guide id="8" pos="9951">
          <p15:clr>
            <a:srgbClr val="F26B43"/>
          </p15:clr>
        </p15:guide>
        <p15:guide id="9" orient="horz" pos="368">
          <p15:clr>
            <a:srgbClr val="F26B43"/>
          </p15:clr>
        </p15:guide>
        <p15:guide id="10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lu.fi/fi/opiskelijalle/opintojen-suorittaminen/yhteiset-geneeriset-taido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A9F3A-A4E5-9E36-BB4A-71F33C5C1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313" y="2516696"/>
            <a:ext cx="11510962" cy="3792664"/>
          </a:xfrm>
        </p:spPr>
        <p:txBody>
          <a:bodyPr/>
          <a:lstStyle/>
          <a:p>
            <a:r>
              <a:rPr lang="fi-FI" sz="4800" dirty="0"/>
              <a:t>Missä tahansa ohjelmassa opiskeletkin, opit samoja työelämätaitoja</a:t>
            </a:r>
            <a:br>
              <a:rPr lang="fi-FI" sz="4800" b="0" dirty="0"/>
            </a:br>
            <a:r>
              <a:rPr lang="fi-FI" sz="3600" b="0" dirty="0"/>
              <a:t>Oulun yliopistossa opetetaan geneerisiä taitoja eli yleisiä työelämätaitoja kaikissa ohjelmissa lukuvuodesta 2026–2027 alkaen</a:t>
            </a:r>
            <a:endParaRPr lang="fi-FI" sz="5400" b="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9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CEE5F-9198-8B7A-6A88-0FE9CB73F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Mitkä ovat Oulun yliopiston valitsemat yhteiset geneeriset taidot?</a:t>
            </a:r>
            <a:r>
              <a:rPr lang="fi-FI" sz="2800" dirty="0"/>
              <a:t> </a:t>
            </a:r>
            <a:endParaRPr lang="fi-FI" sz="2800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5DC07-B9C2-F06C-E014-FAAF2A44A7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42062" y="584200"/>
            <a:ext cx="5705450" cy="62553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60045" indent="-360045">
              <a:spcAft>
                <a:spcPts val="600"/>
              </a:spcAft>
            </a:pPr>
            <a:r>
              <a:rPr lang="fi-FI" sz="2300" dirty="0">
                <a:solidFill>
                  <a:schemeClr val="tx2"/>
                </a:solidFill>
              </a:rPr>
              <a:t>Oulun yliopistossa on määritelty kaikille tutkinnoille yhteiset geneeriset taidot eli yleiset työelämätaidot osaamistavoitteineen osallistavassa prosessissa.</a:t>
            </a:r>
            <a:endParaRPr lang="en-US" sz="2300" dirty="0">
              <a:solidFill>
                <a:schemeClr val="tx2"/>
              </a:solidFill>
              <a:cs typeface="Arial"/>
            </a:endParaRPr>
          </a:p>
          <a:p>
            <a:pPr marL="360045" indent="-360045">
              <a:spcAft>
                <a:spcPts val="600"/>
              </a:spcAft>
            </a:pPr>
            <a:r>
              <a:rPr lang="fi-FI" sz="2300" dirty="0">
                <a:solidFill>
                  <a:schemeClr val="tx2"/>
                </a:solidFill>
              </a:rPr>
              <a:t>Opit näitä yhteisiä geneerisiä taitoja kaikissa kandi- ja maisteritutkinnoissa lukuvuodesta 2026–2027 ja tohtoritutkinnoissa lukuvuodesta 2027–2030 alkaen. </a:t>
            </a:r>
          </a:p>
          <a:p>
            <a:pPr marL="360045" indent="-360045">
              <a:spcAft>
                <a:spcPts val="600"/>
              </a:spcAft>
            </a:pPr>
            <a:r>
              <a:rPr lang="fi-FI" sz="2300" dirty="0">
                <a:solidFill>
                  <a:schemeClr val="tx2"/>
                </a:solidFill>
                <a:cs typeface="Arial"/>
              </a:rPr>
              <a:t>Geneerisiä taitoja opitaan osana tutkinto-ohjelmien alakohtaisia pakollisia opintoja.</a:t>
            </a:r>
          </a:p>
          <a:p>
            <a:pPr marL="360045" indent="-360045">
              <a:spcAft>
                <a:spcPts val="600"/>
              </a:spcAft>
            </a:pPr>
            <a:r>
              <a:rPr lang="fi-FI" sz="2300" dirty="0">
                <a:solidFill>
                  <a:schemeClr val="tx2"/>
                </a:solidFill>
              </a:rPr>
              <a:t>Tutustu </a:t>
            </a:r>
            <a:r>
              <a:rPr lang="fi-FI" sz="2300" dirty="0">
                <a:solidFill>
                  <a:schemeClr val="tx1"/>
                </a:solidFill>
                <a:hlinkClick r:id="rId3"/>
              </a:rPr>
              <a:t>Oulun yliopiston yhteisiin geneerisiin taitoihin ja tutkintotasoisiin osaamistavoitteisiin</a:t>
            </a:r>
            <a:r>
              <a:rPr lang="fi-FI" sz="2300" dirty="0">
                <a:solidFill>
                  <a:schemeClr val="tx2"/>
                </a:solidFill>
              </a:rPr>
              <a:t>.</a:t>
            </a:r>
            <a:endParaRPr lang="fi-FI" sz="23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FFF48-BCDC-07A3-67CF-5EFC4BF4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663BE-0A7D-4715-8D39-0EC59974DD85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Valitut yhteiset geneeriset taidot ovat: analyyttisen, kriittisen ja luovan ajattelun taidot, hyvinvoinnin ja itsensä kehittämisen taidot, kansainvälisyys- ja monikulttuurisuustaidot, kestävyys-, vastuullisuus- ja eettisyystaidot, monitieteisyys- ja tieteidenvälisyystaidot, sekä viestintä-, vuorovaikutus- ja digitaidot.&#10;">
            <a:extLst>
              <a:ext uri="{FF2B5EF4-FFF2-40B4-BE49-F238E27FC236}">
                <a16:creationId xmlns:a16="http://schemas.microsoft.com/office/drawing/2014/main" id="{F0FBFDF7-A3ED-D3B6-A449-00483FD5CC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0" t="17655" r="13993" b="5370"/>
          <a:stretch>
            <a:fillRect/>
          </a:stretch>
        </p:blipFill>
        <p:spPr bwMode="auto">
          <a:xfrm>
            <a:off x="536228" y="2385546"/>
            <a:ext cx="5446610" cy="3505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489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22D4F4-AA86-7C05-2DC9-E37A914AC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4F59D-E3FB-2DA8-C807-F765C8054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544320"/>
            <a:ext cx="5637212" cy="4772072"/>
          </a:xfrm>
        </p:spPr>
        <p:txBody>
          <a:bodyPr vert="horz" lIns="91440" tIns="45720" rIns="91440" bIns="45720" rtlCol="0">
            <a:normAutofit/>
          </a:bodyPr>
          <a:lstStyle/>
          <a:p>
            <a:pPr marL="360045" marR="0" lvl="0" indent="-360045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Char char="‒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Geneerisillä taidoilla tarkoitetaan kaikille aloille yhteisiä taitoja, joita tarvitaan opintojen aikana ja työelämässä vahvan alakohtaisen osaamisen rinnalla.</a:t>
            </a:r>
          </a:p>
          <a:p>
            <a:pPr marL="360045" indent="-360045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Geneerisiä taitoja ovat mm. </a:t>
            </a:r>
            <a:r>
              <a:rPr lang="fi-FI" sz="2000" dirty="0">
                <a:solidFill>
                  <a:schemeClr val="tx2"/>
                </a:solidFill>
              </a:rPr>
              <a:t>viestintätaidot,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vuorovaikutustaidot, kriittisen ajattelun taidot, yhteistyötaidot, luovuus</a:t>
            </a:r>
            <a:r>
              <a:rPr lang="fi-FI" sz="2000" dirty="0">
                <a:solidFill>
                  <a:schemeClr val="tx2"/>
                </a:solidFill>
              </a:rPr>
              <a:t>, eettiset taidot,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ongelmanratkaisutaidot </a:t>
            </a:r>
            <a:r>
              <a:rPr lang="fi-FI" sz="2000" dirty="0">
                <a:solidFill>
                  <a:schemeClr val="tx2"/>
                </a:solidFill>
              </a:rPr>
              <a:t>tai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itsesäätelytaidot.</a:t>
            </a:r>
          </a:p>
          <a:p>
            <a:pPr marL="360045" indent="-360045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Näistä taidoista käytetään monia synonyymejä kuten työelämätaidot, yleiset taidot, yhteiset kompetenssit, 2000-luvun taidot, pehmeät taidot, siirrettävät taidot tai akateemiset asiantuntijataidot.</a:t>
            </a:r>
          </a:p>
          <a:p>
            <a:pPr marL="360045" indent="-360045">
              <a:lnSpc>
                <a:spcPct val="90000"/>
              </a:lnSpc>
              <a:spcAft>
                <a:spcPts val="600"/>
              </a:spcAft>
            </a:pPr>
            <a:endParaRPr lang="fi-FI" sz="2000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4D047-0D7E-B6B2-DDED-4B82C8150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299" y="589001"/>
            <a:ext cx="5637213" cy="867930"/>
          </a:xfrm>
        </p:spPr>
        <p:txBody>
          <a:bodyPr wrap="square" anchor="t">
            <a:normAutofit/>
          </a:bodyPr>
          <a:lstStyle/>
          <a:p>
            <a:r>
              <a:rPr lang="fi-FI" sz="3200" dirty="0">
                <a:solidFill>
                  <a:schemeClr val="tx2"/>
                </a:solidFill>
              </a:rPr>
              <a:t>Mitä geneeriset taidot ovat?</a:t>
            </a:r>
            <a:endParaRPr lang="en-GB" sz="3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8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382E3-F4E7-D544-41F2-06855ED40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2982E-2AA4-AF4F-FA17-54905C13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949" y="529409"/>
            <a:ext cx="10384564" cy="1161279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 sz="3200" b="1" kern="1200" dirty="0">
                <a:latin typeface="+mj-lt"/>
                <a:ea typeface="+mj-ea"/>
                <a:cs typeface="+mj-cs"/>
              </a:rPr>
              <a:t>Miksi geneeriset taidot ovat tärkeitä opinnoissa ja työelämässä?</a:t>
            </a:r>
            <a:endParaRPr lang="fi-FI" sz="3200" b="1" i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16953B9-4B4A-DC34-A946-189B5B93C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8178" y="1690517"/>
            <a:ext cx="9903043" cy="540619"/>
          </a:xfrm>
        </p:spPr>
        <p:txBody>
          <a:bodyPr/>
          <a:lstStyle/>
          <a:p>
            <a:r>
              <a:rPr lang="fi-FI" sz="2000" dirty="0">
                <a:solidFill>
                  <a:schemeClr val="accent1"/>
                </a:solidFill>
              </a:rPr>
              <a:t>Geneeriset taidot vahvistavat oppimista ja työelämässä menestymistä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BAA0C-A491-BB4D-C2FD-68281381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62949" y="2402587"/>
            <a:ext cx="5026751" cy="330041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fi-FI" sz="1400" dirty="0"/>
              <a:t>Geneeriset taidot tukevat sinun oman alasi tietojen ja taitojen oppimista ja sitä kautta opintomenestystäsi. Ne auttavat sinua kehittymään ajattelijana, oppijana ja asiantuntijana.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fi-FI" sz="1400" dirty="0"/>
              <a:t>Työelämä tarvitsee osaajia, joilla on vahvan alakohtaisen osaamisen lisäksi geneerisiä taitoja.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fi-FI" sz="1400" dirty="0"/>
              <a:t>Vahvat geneeriset taidot lisäävät todennäköisyyttä, että menestyt työelämässä valmistumisen jälkeen ja olet tyytyväinen tutkintoosi.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fi-FI" sz="1400" dirty="0"/>
              <a:t>Nämä yhteiset taidot eivät ole ylimääräinen lisä, vaan olennainen osa tutkintoasi – ja sinä harjoittelet niitä koko opintojesi ajan.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fi-FI" sz="1400" dirty="0"/>
              <a:t>Kun kehität näitä taitoja opinnoissasi, vahvistat valmiuksiasi kohdata tulevaisuuden haasteita ja parannat omia työllistymismahdollisuuksiasi.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61F0270-FFA0-2099-3CC1-4B6F5C3502B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55231" y="2402587"/>
            <a:ext cx="5104351" cy="340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81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DA2207-C934-A1E4-F832-69772ED36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036763"/>
              </p:ext>
            </p:extLst>
          </p:nvPr>
        </p:nvGraphicFramePr>
        <p:xfrm>
          <a:off x="1558924" y="924507"/>
          <a:ext cx="10288590" cy="564173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654378">
                  <a:extLst>
                    <a:ext uri="{9D8B030D-6E8A-4147-A177-3AD203B41FA5}">
                      <a16:colId xmlns:a16="http://schemas.microsoft.com/office/drawing/2014/main" val="1347053051"/>
                    </a:ext>
                  </a:extLst>
                </a:gridCol>
                <a:gridCol w="2659111">
                  <a:extLst>
                    <a:ext uri="{9D8B030D-6E8A-4147-A177-3AD203B41FA5}">
                      <a16:colId xmlns:a16="http://schemas.microsoft.com/office/drawing/2014/main" val="2627144968"/>
                    </a:ext>
                  </a:extLst>
                </a:gridCol>
                <a:gridCol w="2946398">
                  <a:extLst>
                    <a:ext uri="{9D8B030D-6E8A-4147-A177-3AD203B41FA5}">
                      <a16:colId xmlns:a16="http://schemas.microsoft.com/office/drawing/2014/main" val="1670957102"/>
                    </a:ext>
                  </a:extLst>
                </a:gridCol>
                <a:gridCol w="3028703">
                  <a:extLst>
                    <a:ext uri="{9D8B030D-6E8A-4147-A177-3AD203B41FA5}">
                      <a16:colId xmlns:a16="http://schemas.microsoft.com/office/drawing/2014/main" val="4096504233"/>
                    </a:ext>
                  </a:extLst>
                </a:gridCol>
              </a:tblGrid>
              <a:tr h="51962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fi-FI" sz="1000" b="1">
                          <a:effectLst/>
                        </a:rPr>
                        <a:t>Geneerinen taito</a:t>
                      </a:r>
                      <a:r>
                        <a:rPr lang="fi-FI" sz="1000" b="0">
                          <a:effectLst/>
                        </a:rPr>
                        <a:t> </a:t>
                      </a:r>
                      <a:endParaRPr lang="fi-FI" sz="1500" b="0" i="0">
                        <a:effectLst/>
                      </a:endParaRPr>
                    </a:p>
                  </a:txBody>
                  <a:tcPr marL="48249" marR="48249" marT="24126" marB="24126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fi-FI" sz="1000" b="1" dirty="0">
                          <a:effectLst/>
                        </a:rPr>
                        <a:t>Alemman korkeakoulututkinnon (kanditutkinnon) suorittanut…</a:t>
                      </a:r>
                      <a:r>
                        <a:rPr lang="fi-FI" sz="1000" b="0" dirty="0">
                          <a:effectLst/>
                        </a:rPr>
                        <a:t> </a:t>
                      </a:r>
                      <a:endParaRPr lang="fi-FI" sz="1500" b="0" i="0" dirty="0">
                        <a:effectLst/>
                      </a:endParaRPr>
                    </a:p>
                  </a:txBody>
                  <a:tcPr marL="48249" marR="48249" marT="24126" marB="24126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fi-FI" sz="1000" b="1" dirty="0">
                          <a:effectLst/>
                        </a:rPr>
                        <a:t>Ylemmän korkeakoulututkinnon (maisteritutkinnon) suorittanut ...</a:t>
                      </a:r>
                      <a:r>
                        <a:rPr lang="fi-FI" sz="1000" b="0" dirty="0">
                          <a:effectLst/>
                        </a:rPr>
                        <a:t> </a:t>
                      </a:r>
                      <a:endParaRPr lang="fi-FI" sz="1500" b="0" i="0" dirty="0">
                        <a:effectLst/>
                      </a:endParaRPr>
                    </a:p>
                  </a:txBody>
                  <a:tcPr marL="48249" marR="48249" marT="24126" marB="24126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fi-FI" sz="1000" b="1" dirty="0">
                          <a:effectLst/>
                        </a:rPr>
                        <a:t>Tohtorintutkinnon suorittanut …</a:t>
                      </a:r>
                      <a:r>
                        <a:rPr lang="fi-FI" sz="1000" b="0" dirty="0">
                          <a:effectLst/>
                        </a:rPr>
                        <a:t> </a:t>
                      </a:r>
                      <a:endParaRPr lang="fi-FI" sz="1500" b="0" i="0" dirty="0">
                        <a:effectLst/>
                      </a:endParaRPr>
                    </a:p>
                  </a:txBody>
                  <a:tcPr marL="48249" marR="48249" marT="24126" marB="24126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335835"/>
                  </a:ext>
                </a:extLst>
              </a:tr>
              <a:tr h="1770722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ts val="1200"/>
                        </a:lnSpc>
                      </a:pPr>
                      <a:r>
                        <a:rPr lang="fi-FI" sz="1000" b="1" i="0" kern="120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Analyyttisen, kriittisen ja luova ajattelun taidot </a:t>
                      </a:r>
                    </a:p>
                    <a:p>
                      <a:pPr marL="0" algn="l" defTabSz="914400" rtl="0" eaLnBrk="1" fontAlgn="base" latinLnBrk="0" hangingPunct="1">
                        <a:lnSpc>
                          <a:spcPts val="1200"/>
                        </a:lnSpc>
                      </a:pPr>
                      <a:endParaRPr lang="fi-FI" sz="1000" b="1" i="0" kern="12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48249" marR="48249" marT="24126" marB="24126"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tunnistaa analyyttisen, kriittisen ja luovan ajattelun keskeiset taidot sekä osaa havainnoida niitä omassa toiminnassaan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tunnistaa ja osaa kuvata analyyttisen, kriittisen ja luovan ajattelun merkityksen tieteellisessä, ammatillisessa ja eettisessä toiminnassa.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arvioida oman alansa tietoa kriittisesti ja soveltaa sitä monimutkaisten ja ennakoimattomien ongelmien ratkaisemiseksi. </a:t>
                      </a:r>
                    </a:p>
                  </a:txBody>
                  <a:tcPr marL="48249" marR="48249" marT="24126" marB="24126"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soveltaa analyyttisen ja kriittisen ajattelun taitoja tieteenalalleen sopivalla tavalla huomioiden alojen väliset rajapinnat ja uuden tiedon. 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soveltaa työssään luovaa ajattelua ja ongelmanratkaisua uuden tiedon ja uusien menettelytapojen kehittämiseksi.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analysoida argumentteja sekä argumentoida asianmukaisesti. </a:t>
                      </a:r>
                    </a:p>
                  </a:txBody>
                  <a:tcPr marL="48249" marR="48249" marT="24126" marB="24126"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yhdistää analyyttisen, kriittisen ja luovan ajattelun taitoja monimutkaisten ongelmien ratkaisemiseen tutkimus- tai innovaatiotoiminnassa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kehittää ja soveltaa innovatiivisia lähestymistapoja ongelmanratkaisussa sekä rakentaa ja arvioi perusteltuja argumentteja eri näkökulmista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hyödyntää analyyttistä, kriittistä ja luovaa ajattelua tieteiden välisesti uuden tiedon tuottamisessa ja ongelmanratkaisussa. </a:t>
                      </a:r>
                    </a:p>
                  </a:txBody>
                  <a:tcPr marL="48249" marR="48249" marT="24126" marB="24126">
                    <a:solidFill>
                      <a:srgbClr val="E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087820"/>
                  </a:ext>
                </a:extLst>
              </a:tr>
              <a:tr h="1770722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ts val="1200"/>
                        </a:lnSpc>
                      </a:pPr>
                      <a:r>
                        <a:rPr lang="fi-FI" sz="1000" b="1" i="0" kern="120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Hyvinvoinnin ja itsensä kehittämisen taidot </a:t>
                      </a:r>
                    </a:p>
                    <a:p>
                      <a:pPr marL="0" algn="l" defTabSz="914400" rtl="0" eaLnBrk="1" fontAlgn="base" latinLnBrk="0" hangingPunct="1">
                        <a:lnSpc>
                          <a:spcPts val="1200"/>
                        </a:lnSpc>
                      </a:pPr>
                      <a:endParaRPr lang="fi-FI" sz="1000" b="1" i="0" kern="12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48249" marR="48249" marT="24126" marB="24126"/>
                </a:tc>
                <a:tc>
                  <a:txBody>
                    <a:bodyPr/>
                    <a:lstStyle/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tunnistaa omaan hyvinvointiin ja itsensä johtamiseen liittyvät keskeiset osatekijät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tunnistaa asiantuntijatyöhön liittyviä kuormitustekijöitä ja hyödyntää itsemyötätuntoa hyvinvoinnin tukena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kuvata osaamistaan, kehittää omaa ammatillista identiteettiään, edistää ryhmän oppimista ja kehitystä sekä tunnistaa elinikäisen oppimisen tarpeen. </a:t>
                      </a:r>
                    </a:p>
                  </a:txBody>
                  <a:tcPr marL="48249" marR="48249" marT="24126" marB="24126"/>
                </a:tc>
                <a:tc>
                  <a:txBody>
                    <a:bodyPr/>
                    <a:lstStyle/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edistää hyvinvointiaan, kehittää itsensä johtamisen taitojaan ja rakentaa ammatillista identiteettiään sekä ylläpitää omaa osaamistaan tavoitteellisesti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toimia rakentavasti epävarmuuden ja epämukavuuden tilanteissa, kehittää itsemyötätuntoisia toimintatapoja sekä edistää yhteisöllisyyttä ja vuorovaikutusta hyvinvoinnin tukemiseksi. </a:t>
                      </a:r>
                    </a:p>
                  </a:txBody>
                  <a:tcPr marL="48249" marR="48249" marT="24126" marB="24126"/>
                </a:tc>
                <a:tc>
                  <a:txBody>
                    <a:bodyPr/>
                    <a:lstStyle/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käyttää ja kehittää aktiivisesti itsensä johtamisen taitoja tieteellisessä viitekehyksessä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asettaa ammatillisia tavoitteita, suunnitella uraansa ja kehittää sekä ylläpitää omaa osaamistaan tutkimus- ja kehittämistoiminnassa. </a:t>
                      </a:r>
                    </a:p>
                  </a:txBody>
                  <a:tcPr marL="48249" marR="48249" marT="24126" marB="24126"/>
                </a:tc>
                <a:extLst>
                  <a:ext uri="{0D108BD9-81ED-4DB2-BD59-A6C34878D82A}">
                    <a16:rowId xmlns:a16="http://schemas.microsoft.com/office/drawing/2014/main" val="3757514782"/>
                  </a:ext>
                </a:extLst>
              </a:tr>
              <a:tr h="1580661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ts val="1200"/>
                        </a:lnSpc>
                      </a:pPr>
                      <a:r>
                        <a:rPr lang="fi-FI" sz="1000" b="1" i="0" kern="120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Kansainvälisyys- ja monikulttuurisuustaidot </a:t>
                      </a:r>
                    </a:p>
                    <a:p>
                      <a:pPr marL="0" algn="l" defTabSz="914400" rtl="0" eaLnBrk="1" fontAlgn="base" latinLnBrk="0" hangingPunct="1">
                        <a:lnSpc>
                          <a:spcPts val="1200"/>
                        </a:lnSpc>
                      </a:pPr>
                      <a:endParaRPr lang="fi-FI" sz="1000" b="1" i="0" kern="12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48249" marR="48249" marT="24126" marB="24126"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tunnistaa kulttuurien moninaisuuden ja eri kieli-, kansallisuus- ja etnisiin ryhmiin liittyvien stereotypioiden ongelmallisuuden sekä tunnistaa stereotyyppisiä ajattelutapoja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työskennellä monikulttuurisissa tiimeissä ja toimia avoimesti kansainvälisissä ja monikansallisissa tilanteissa eri kulttuuritaustoista tulevien ihmisten kanssa. </a:t>
                      </a:r>
                    </a:p>
                  </a:txBody>
                  <a:tcPr marL="48249" marR="48249" marT="24126" marB="24126"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työskennellä kansainvälisessä yhteistyössä ja ottaa huomioon kansainvälisen toimintaympäristön toiminnassaan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edistää rakentavaa yhteistyötä eri taustoista tulevien kanssa, kehittää kielitaitoaan sekä kykenee haastamaan omia stereotyyppisiä ajatusmallejaan. </a:t>
                      </a:r>
                    </a:p>
                  </a:txBody>
                  <a:tcPr marL="48249" marR="48249" marT="24126" marB="24126"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edistää kansainvälistä yhteistyötä sekä rakentaa ja hyödyntää globaaleja verkostoja. </a:t>
                      </a:r>
                    </a:p>
                  </a:txBody>
                  <a:tcPr marL="48249" marR="48249" marT="24126" marB="24126">
                    <a:solidFill>
                      <a:srgbClr val="E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63162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EC30512-CA80-DAC8-8B8B-B4624F0B4300}"/>
              </a:ext>
            </a:extLst>
          </p:cNvPr>
          <p:cNvSpPr txBox="1"/>
          <p:nvPr/>
        </p:nvSpPr>
        <p:spPr>
          <a:xfrm>
            <a:off x="1558924" y="333666"/>
            <a:ext cx="104187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Näitä geneerisiä taitoja opit Oulun yliopiston tutkinnoissa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23408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(1/2)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1188D0-345C-CE15-E017-B8AA1E3AC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4" y="1810586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41D3F426-F781-A7E3-6813-823576317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4" y="3591560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93FC807F-BC50-3032-60CF-3B50499D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4" y="5335614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76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9A1E5-65C4-59A8-6F18-E4ACC083C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9A8B32-C4C6-89EB-9E35-CC2AF5253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984318"/>
              </p:ext>
            </p:extLst>
          </p:nvPr>
        </p:nvGraphicFramePr>
        <p:xfrm>
          <a:off x="1213179" y="741502"/>
          <a:ext cx="10809839" cy="606163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403272">
                  <a:extLst>
                    <a:ext uri="{9D8B030D-6E8A-4147-A177-3AD203B41FA5}">
                      <a16:colId xmlns:a16="http://schemas.microsoft.com/office/drawing/2014/main" val="1347053051"/>
                    </a:ext>
                  </a:extLst>
                </a:gridCol>
                <a:gridCol w="3078179">
                  <a:extLst>
                    <a:ext uri="{9D8B030D-6E8A-4147-A177-3AD203B41FA5}">
                      <a16:colId xmlns:a16="http://schemas.microsoft.com/office/drawing/2014/main" val="2627144968"/>
                    </a:ext>
                  </a:extLst>
                </a:gridCol>
                <a:gridCol w="3051018">
                  <a:extLst>
                    <a:ext uri="{9D8B030D-6E8A-4147-A177-3AD203B41FA5}">
                      <a16:colId xmlns:a16="http://schemas.microsoft.com/office/drawing/2014/main" val="1670957102"/>
                    </a:ext>
                  </a:extLst>
                </a:gridCol>
                <a:gridCol w="3277370">
                  <a:extLst>
                    <a:ext uri="{9D8B030D-6E8A-4147-A177-3AD203B41FA5}">
                      <a16:colId xmlns:a16="http://schemas.microsoft.com/office/drawing/2014/main" val="4096504233"/>
                    </a:ext>
                  </a:extLst>
                </a:gridCol>
              </a:tblGrid>
              <a:tr h="42472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fi-FI" sz="1000" b="1">
                          <a:effectLst/>
                        </a:rPr>
                        <a:t>Geneerinen taito</a:t>
                      </a:r>
                      <a:r>
                        <a:rPr lang="fi-FI" sz="1000" b="0">
                          <a:effectLst/>
                        </a:rPr>
                        <a:t> </a:t>
                      </a:r>
                      <a:endParaRPr lang="fi-FI" sz="1500" b="0" i="0">
                        <a:effectLst/>
                      </a:endParaRPr>
                    </a:p>
                  </a:txBody>
                  <a:tcPr marL="48249" marR="48249" marT="24126" marB="24126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fi-FI" sz="1000" b="1" dirty="0">
                          <a:effectLst/>
                        </a:rPr>
                        <a:t>Alemman korkeakoulututkinnon (kanditutkinnon) suorittanut …</a:t>
                      </a:r>
                      <a:r>
                        <a:rPr lang="fi-FI" sz="1000" b="0" dirty="0">
                          <a:effectLst/>
                        </a:rPr>
                        <a:t> </a:t>
                      </a:r>
                      <a:endParaRPr lang="fi-FI" sz="1500" b="0" i="0" dirty="0">
                        <a:effectLst/>
                      </a:endParaRPr>
                    </a:p>
                  </a:txBody>
                  <a:tcPr marL="48249" marR="48249" marT="24126" marB="24126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fi-FI" sz="1000" b="1" dirty="0">
                          <a:effectLst/>
                        </a:rPr>
                        <a:t>Ylemmän korkeakoulututkinnon (maisteritutkinnon) suorittanut ...</a:t>
                      </a:r>
                      <a:r>
                        <a:rPr lang="fi-FI" sz="1000" b="0" dirty="0">
                          <a:effectLst/>
                        </a:rPr>
                        <a:t> </a:t>
                      </a:r>
                      <a:endParaRPr lang="fi-FI" sz="1500" b="0" i="0" dirty="0">
                        <a:effectLst/>
                      </a:endParaRPr>
                    </a:p>
                  </a:txBody>
                  <a:tcPr marL="48249" marR="48249" marT="24126" marB="24126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fi-FI" sz="1000" b="1">
                          <a:effectLst/>
                        </a:rPr>
                        <a:t>Tohtorintutkinnon suorittanut …</a:t>
                      </a:r>
                      <a:r>
                        <a:rPr lang="fi-FI" sz="1000" b="0">
                          <a:effectLst/>
                        </a:rPr>
                        <a:t> </a:t>
                      </a:r>
                      <a:endParaRPr lang="fi-FI" sz="1500" b="0" i="0">
                        <a:effectLst/>
                      </a:endParaRPr>
                    </a:p>
                  </a:txBody>
                  <a:tcPr marL="48249" marR="48249" marT="24126" marB="24126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335835"/>
                  </a:ext>
                </a:extLst>
              </a:tr>
              <a:tr h="188280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</a:pPr>
                      <a:r>
                        <a:rPr lang="fi-FI" sz="1000" b="1" i="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Kestävyys-, vastuullisuus- ja eettisyystaidot</a:t>
                      </a:r>
                      <a:r>
                        <a:rPr lang="fi-FI" sz="1000" b="0" i="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  <a:p>
                      <a:pPr algn="l" rtl="0" fontAlgn="base">
                        <a:lnSpc>
                          <a:spcPts val="1200"/>
                        </a:lnSpc>
                      </a:pPr>
                      <a:endParaRPr lang="fi-FI" sz="10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249" marR="48249" marT="24126" marB="24126"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tunnistaa kestävyyden ulottuvuudet (sosiaalinen, ekologinen, taloudellinen, kulttuurinen) ja osaa arvioida omaa toimintaansa suhteessa niihin 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tunnistaa YK:n kestävän kehityksen tavoitteet 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toimia tasa-arvoisesti ja yhdenvertaisesti erilaisten ihmisten kanssa ammattietiikan ja hyvän tieteellisen käytännön mukaisesti kunnioittaen erilaisia sidosryhmiä, ympäristöjä ja arvoja. </a:t>
                      </a:r>
                    </a:p>
                  </a:txBody>
                  <a:tcPr marL="48249" marR="48249" marT="24126" marB="24126"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tunnistaa kestävyyden ulottuvuuksien (sosiaalinen, ekologinen, taloudellinen, kulttuurinen) väliset riippuvuudet omalla tieteenalallaan ja osaa arvioida oman alansa toiminnan vaikutuksia niihin.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soveltaa YK:n kestävän kehityksen tavoitteita omassa ammatillisessa toiminnassaan sekä tunnistaa tapoja osallistua oman alansa yhteiskunnalliseen keskusteluun ja päätöksentekoon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ratkaista oman alansa eettisiä kysymyksiä perustellusti ja perustella toimintansa eettisesti huomioiden erilaiset taustat, valta-asemat, arvot ja ympäristöt. </a:t>
                      </a:r>
                    </a:p>
                  </a:txBody>
                  <a:tcPr marL="48249" marR="48249" marT="24126" marB="24126"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asettaa tutkimustoiminnan laajempaan kontekstiin monimutkaisten asioiden ymmärtämiseksi sekä arvioida omaa tutkimustaan kestävyyden ja globaalin oikeudenmukaisuuden näkökulmat huomioiden  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edistää YK:n kestävän kehityksen tavoitteita oman alan tutkimus- ja kehittämistoiminnassa 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toimia vastuullisesti ja ennakoivasti ammattietiikan ja hyvän tieteellisen käytännön mukaisesti sekä huomioida toimintansa vaikutukset sidosryhmiin ja ympäristöihin. </a:t>
                      </a:r>
                    </a:p>
                  </a:txBody>
                  <a:tcPr marL="48249" marR="48249" marT="24126" marB="24126">
                    <a:solidFill>
                      <a:srgbClr val="E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087820"/>
                  </a:ext>
                </a:extLst>
              </a:tr>
              <a:tr h="152124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</a:pPr>
                      <a:r>
                        <a:rPr lang="fi-FI" sz="1000" b="1" i="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Monitieteisyys- ja tieteidenvälisyys-taidot</a:t>
                      </a:r>
                      <a:r>
                        <a:rPr lang="fi-FI" sz="1000" b="0" i="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  <a:p>
                      <a:pPr algn="l" rtl="0" fontAlgn="base">
                        <a:lnSpc>
                          <a:spcPts val="1200"/>
                        </a:lnSpc>
                      </a:pPr>
                      <a:endParaRPr lang="fi-FI" sz="10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249" marR="48249" marT="24126" marB="24126"/>
                </a:tc>
                <a:tc>
                  <a:txBody>
                    <a:bodyPr/>
                    <a:lstStyle/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vertailla oman tieteenalansa ja lähitieteiden eroja ja yhtäläisyyksiä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suhtautua avoimesti muiden alojen edustajien näkökulmiin ja tunnistaa mahdollisia tieteidenvälisiä näkökulmia, jotka voisivat edistää oman alan kehittämistä ja yhteistyötä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työskennellä monitieteisissä ja -ammatillisissa tiimeissä ja arvostaa eri alojen osaamista. </a:t>
                      </a:r>
                    </a:p>
                  </a:txBody>
                  <a:tcPr marL="48249" marR="48249" marT="24126" marB="24126"/>
                </a:tc>
                <a:tc>
                  <a:txBody>
                    <a:bodyPr/>
                    <a:lstStyle/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soveltaa oman tieteenalansa menetelmiä ja tunnistaa muiden tieteenalojen menetelmien vahvuuksia ja rajoitteita 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etsiä ja yhdistää eri alojen osaamista innovatiivisten ratkaisujen löytämiseksi globaaleihin haasteisiin osana työryhmää 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edistää moniammatillista yhteistyötä sekä johtaa monitieteisiä ja -ammatillisia ryhmiä. </a:t>
                      </a:r>
                    </a:p>
                  </a:txBody>
                  <a:tcPr marL="48249" marR="48249" marT="24126" marB="24126"/>
                </a:tc>
                <a:tc>
                  <a:txBody>
                    <a:bodyPr/>
                    <a:lstStyle/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integroida oman tieteenalansa ja muiden alojen menetelmiä tutkimukseensa sekä arvioida niiden yhteensopivuutta ja vaikutuksia tutkimuksessa ja käytännön sovelluksissa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kehittää monitieteisiä ja -ammatillisia ratkaisuja globaaleihin haasteisiin, yhdistäen eri alojen osaamista innovatiivisesti 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johtaa ja kehittää moniammatillista ja monitieteistä yhteistyötä toimien suunnannäyttäjänä ja vaikuttajana erilaisissa asiantuntijaympäristöissä. </a:t>
                      </a:r>
                    </a:p>
                  </a:txBody>
                  <a:tcPr marL="48249" marR="48249" marT="24126" marB="24126"/>
                </a:tc>
                <a:extLst>
                  <a:ext uri="{0D108BD9-81ED-4DB2-BD59-A6C34878D82A}">
                    <a16:rowId xmlns:a16="http://schemas.microsoft.com/office/drawing/2014/main" val="3757514782"/>
                  </a:ext>
                </a:extLst>
              </a:tr>
              <a:tr h="211106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</a:pPr>
                      <a:r>
                        <a:rPr lang="fi-FI" sz="1000" b="1" i="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Viestintä-, vuorovaikutus- ja digitaidot</a:t>
                      </a:r>
                      <a:r>
                        <a:rPr lang="fi-FI" sz="1000" b="0" i="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  <a:p>
                      <a:pPr algn="l" rtl="0" fontAlgn="base">
                        <a:lnSpc>
                          <a:spcPts val="1200"/>
                        </a:lnSpc>
                      </a:pPr>
                      <a:endParaRPr lang="fi-FI" sz="10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249" marR="48249" marT="24126" marB="24126"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viestiä selkeästi suullisesti ja kirjallisesti sekä oman alan asiantuntijoille että muulle yleisölle myös vieraalla kielellä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kommunikoida ryhmässä selkeästi, kuunnella aktiivisesti muita, antaa rakentavaa palautetta ja ratkaista konflikteja rakentavasti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kehittää viestintä-, vuorovaikutus- ja monilukutaitojaan 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käyttää opinnoissaan alalleen relevantteja digi- ja tekoälysovelluksia tarkoituksenmukaisesti, turvallisesti ja vastuullisesti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viestiä ja keskustella äidinkielellään ja toisella kotimaisella kielellä (osaamistavoite koskee vain suomenkielisiä tutkintoja). </a:t>
                      </a:r>
                    </a:p>
                  </a:txBody>
                  <a:tcPr marL="48249" marR="48249" marT="24126" marB="24126"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viestiä asiantuntijana kohdeyleisölle sopivalla tavalla myös vieraalla kielellä ja rakentaa ammatillisia verkostoja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arvioida yksilöiden ja ryhmien toimintaa, kuten tavoitteiden saavuttamista, ryhmädynamiikkaa, viestintää ja työilmapiiriä, osaa antaa rakentavaa palautetta, ohjausta ja kehitysehdotuksia muille sekä johtaa tiimiä 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hyödyntää ja arvioida kriittisesti digitaalisia ratkaisuja ja tekoälyteknologioita omalla asiantuntijuusalueellaan tarkoituksenmukaisesti, turvallisesti ja vastuullisesti sekä tunnistaa niiden vaikutukset tutkimukseen, työelämään ja yhteiskuntaan. </a:t>
                      </a:r>
                    </a:p>
                  </a:txBody>
                  <a:tcPr marL="48249" marR="48249" marT="24126" marB="24126"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viestiä vaikuttavasti ja keskustella dialogisesti tiedeyhteisölle sekä muulle yleisölle omasta tutkimuksestaan ja tieteenalastaan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esitellä omaa tutkimustaan sekä sen tuloksia ja vaikutuksia tiedeyhteisössä sekä sen ulkopuolella. </a:t>
                      </a:r>
                    </a:p>
                    <a:p>
                      <a:pPr marL="0" indent="-171450" algn="l" defTabSz="914400" rtl="0" eaLnBrk="1" fontAlgn="base" latinLnBrk="0" hangingPunct="1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osaa soveltaa digitaaliseen teknologiaan ja tekoälyyn perustuvia menetelmiä, toimintatapoja ja ratkaisuja tarkoituksenmukaisesti, turvallisesti ja vastuullisesti tutkimuksessa, kehittämistyössä sekä oman tieteenalansa vaativissa asiantuntijatehtävissä. </a:t>
                      </a:r>
                    </a:p>
                  </a:txBody>
                  <a:tcPr marL="48249" marR="48249" marT="24126" marB="24126">
                    <a:solidFill>
                      <a:srgbClr val="E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631627"/>
                  </a:ext>
                </a:extLst>
              </a:tr>
            </a:tbl>
          </a:graphicData>
        </a:graphic>
      </p:graphicFrame>
      <p:pic>
        <p:nvPicPr>
          <p:cNvPr id="2" name="Picture 6">
            <a:extLst>
              <a:ext uri="{FF2B5EF4-FFF2-40B4-BE49-F238E27FC236}">
                <a16:creationId xmlns:a16="http://schemas.microsoft.com/office/drawing/2014/main" id="{C73D50F5-6435-AEAE-3AD5-ADA27D76D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68" y="1738376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C8E25239-C1B6-2BED-8E68-A359642BB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94" y="3465575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E7ECDE6-8B43-8986-704D-9F7E3C35F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94" y="5093715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05DE63-F53D-F96D-BA85-BB20936D49F5}"/>
              </a:ext>
            </a:extLst>
          </p:cNvPr>
          <p:cNvSpPr txBox="1"/>
          <p:nvPr/>
        </p:nvSpPr>
        <p:spPr>
          <a:xfrm>
            <a:off x="1213179" y="231149"/>
            <a:ext cx="104187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2000" b="1" dirty="0">
                <a:solidFill>
                  <a:schemeClr val="accent1"/>
                </a:solidFill>
                <a:latin typeface="Arial" pitchFamily="34" charset="0"/>
              </a:rPr>
              <a:t>Näitä geneerisiä taitoja opit Oulun yliopiston tutkinnoissa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(2/2) </a:t>
            </a:r>
          </a:p>
        </p:txBody>
      </p:sp>
    </p:spTree>
    <p:extLst>
      <p:ext uri="{BB962C8B-B14F-4D97-AF65-F5344CB8AC3E}">
        <p14:creationId xmlns:p14="http://schemas.microsoft.com/office/powerpoint/2010/main" val="57496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8B7DA-C7B3-2F77-5910-4A589DFCA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3A6A-4B99-E019-11E1-167579FA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298" y="589001"/>
            <a:ext cx="5637215" cy="867930"/>
          </a:xfrm>
        </p:spPr>
        <p:txBody>
          <a:bodyPr wrap="square" anchor="t">
            <a:normAutofit/>
          </a:bodyPr>
          <a:lstStyle/>
          <a:p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23408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Geneeristen taitojen oppiminen</a:t>
            </a:r>
            <a:endParaRPr lang="fi-FI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6E55C-8D37-DB95-C514-796271B08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384" y="1288111"/>
            <a:ext cx="5542128" cy="5028281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defRPr/>
            </a:pPr>
            <a:r>
              <a:rPr lang="fi-FI" sz="1600" dirty="0"/>
              <a:t>Sinun näkökulmastasi geneeristen taitojen oppiminen ja arviointi tarkoittaa, että nämä taidot on sisällytetty osaksi kurssiesi tehtäviä ja sisältöjä.</a:t>
            </a:r>
          </a:p>
          <a:p>
            <a:pPr>
              <a:defRPr/>
            </a:pPr>
            <a:r>
              <a:rPr lang="fi-FI" sz="1600" dirty="0"/>
              <a:t>Harjoittelet geneerisiä taitoja osana oman alasi opintoja erilaisissa tehtävissä, kuten ryhmätöissä, projekti- ja laboratoriotöissä, seminaareissa ja harjoitteluissa.</a:t>
            </a:r>
          </a:p>
          <a:p>
            <a:pPr>
              <a:defRPr/>
            </a:pPr>
            <a:r>
              <a:rPr lang="fi-FI" sz="1600" dirty="0"/>
              <a:t>Opettajat tekevät taidot näkyviksi kursseilla ja kertovat, mitä geneerisiä taitoja kullakin kurssilla harjoittelet.</a:t>
            </a:r>
          </a:p>
          <a:p>
            <a:pPr>
              <a:defRPr/>
            </a:pPr>
            <a:r>
              <a:rPr lang="fi-FI" sz="1600" dirty="0"/>
              <a:t>Sinun ei tarvitse osata kaikkea heti – harjoittelet geneerisiä taitoja vähitellen eri oppimistehtävissä, ja ne kehittyvät opintojesi aikana.</a:t>
            </a:r>
          </a:p>
          <a:p>
            <a:pPr>
              <a:defRPr/>
            </a:pPr>
            <a:r>
              <a:rPr lang="fi-FI" sz="1600" dirty="0"/>
              <a:t>Geneerisiä taitojasi arvioidaan usein laadullisesti: saat palautetta opettajilta ja työelämän edustajilta, arvioit itse omaa oppimistasi ja annat vertaispalautetta. Tavoitteena on oppiminen ja kehittyminen – ei pelkkä arvosana.</a:t>
            </a:r>
          </a:p>
          <a:p>
            <a:pPr>
              <a:defRPr/>
            </a:pPr>
            <a:r>
              <a:rPr lang="fi-FI" sz="1600" dirty="0"/>
              <a:t>Pysähdyt välillä reflektoimaan omaa toimintaasi, ajatteluasi ja kokemuksiasi – sekä opit myös muilta opiskelijoilta.</a:t>
            </a:r>
          </a:p>
          <a:p>
            <a:pPr>
              <a:defRPr/>
            </a:pPr>
            <a:r>
              <a:rPr lang="fi-FI" sz="1600" dirty="0"/>
              <a:t>Olet itse aktiivinen toimija omassa oppimisessasi: pohdit, millaiseksi asiantuntijaksi haluat kasvaa, mitä jo osaat ja mitä haluat vielä oppia.</a:t>
            </a:r>
            <a:endParaRPr lang="fi-FI" sz="1000" dirty="0"/>
          </a:p>
        </p:txBody>
      </p:sp>
      <p:sp>
        <p:nvSpPr>
          <p:cNvPr id="14" name="Slide Number Placeholder 6" hidden="1">
            <a:extLst>
              <a:ext uri="{FF2B5EF4-FFF2-40B4-BE49-F238E27FC236}">
                <a16:creationId xmlns:a16="http://schemas.microsoft.com/office/drawing/2014/main" id="{56F76311-9F71-1A4C-E552-60A4F026C5C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1313" y="6436800"/>
            <a:ext cx="388529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99663BE-0A7D-4715-8D39-0EC59974DD85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CFCEA6-05C3-253A-5F2B-007CD3CCD9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050" t="-593" r="27311" b="593"/>
          <a:stretch>
            <a:fillRect/>
          </a:stretch>
        </p:blipFill>
        <p:spPr>
          <a:xfrm>
            <a:off x="0" y="-46647"/>
            <a:ext cx="5956298" cy="688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5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D2E95-F853-66EE-D4DA-3BD92D931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2CA7-8235-C0CC-AD9F-BFA9C4FB0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151" y="529410"/>
            <a:ext cx="10396362" cy="1296216"/>
          </a:xfrm>
        </p:spPr>
        <p:txBody>
          <a:bodyPr anchor="t">
            <a:normAutofit fontScale="90000"/>
          </a:bodyPr>
          <a:lstStyle/>
          <a:p>
            <a:r>
              <a:rPr lang="fi-FI" dirty="0"/>
              <a:t>Saat valmistuttuasi osaamismerkit geneerisistä taidoista 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EA37F-BDAA-1551-92E6-310989F36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151" y="1825625"/>
            <a:ext cx="5062362" cy="3979863"/>
          </a:xfrm>
        </p:spPr>
        <p:txBody>
          <a:bodyPr vert="horz" lIns="91440" tIns="45720" rIns="91440" bIns="45720" rtlCol="0">
            <a:normAutofit/>
          </a:bodyPr>
          <a:lstStyle/>
          <a:p>
            <a:pPr marL="360045" indent="-360045">
              <a:lnSpc>
                <a:spcPct val="90000"/>
              </a:lnSpc>
              <a:buFont typeface="Arial" panose="020B0604030504040204" pitchFamily="34" charset="0"/>
              <a:buChar char="•"/>
            </a:pPr>
            <a:r>
              <a:rPr lang="fi-FI" sz="2400" dirty="0"/>
              <a:t>Jokainen Oulun yliopistossa syksyllä 2026 aloittava opiskelija saa valmistuttuaan osaamismerkit geneerisistä taidoista sähköpostiinsa.</a:t>
            </a:r>
          </a:p>
          <a:p>
            <a:pPr marL="360045" indent="-360045">
              <a:lnSpc>
                <a:spcPct val="90000"/>
              </a:lnSpc>
              <a:buFont typeface="Arial" panose="020B0604030504040204" pitchFamily="34" charset="0"/>
              <a:buChar char="•"/>
            </a:pPr>
            <a:r>
              <a:rPr lang="fi-FI" sz="2400" dirty="0"/>
              <a:t>Osaamismerkeissä on kuvattu tutkintotasoiset geneeristen taitojen osaamistavoitteet.</a:t>
            </a:r>
          </a:p>
          <a:p>
            <a:pPr marL="360045" indent="-360045">
              <a:lnSpc>
                <a:spcPct val="90000"/>
              </a:lnSpc>
              <a:buFont typeface="Arial" panose="020B0604030504040204" pitchFamily="34" charset="0"/>
              <a:buChar char="•"/>
            </a:pPr>
            <a:r>
              <a:rPr lang="fi-FI" sz="2400" dirty="0"/>
              <a:t>Voit hyödyntää merkkejä esim. CV:ssä (ansioluettelossa) ja työnhaussa. </a:t>
            </a:r>
          </a:p>
        </p:txBody>
      </p:sp>
      <p:pic>
        <p:nvPicPr>
          <p:cNvPr id="4" name="Picture 3" descr="A hexagons with text on them&#10;&#10;AI-generated content may be incorrect.">
            <a:extLst>
              <a:ext uri="{FF2B5EF4-FFF2-40B4-BE49-F238E27FC236}">
                <a16:creationId xmlns:a16="http://schemas.microsoft.com/office/drawing/2014/main" id="{79A45F08-5BD4-2000-75CA-D4AF1A65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913" y="2274030"/>
            <a:ext cx="5181600" cy="3083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9771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520208"/>
      </p:ext>
    </p:extLst>
  </p:cSld>
  <p:clrMapOvr>
    <a:masterClrMapping/>
  </p:clrMapOvr>
</p:sld>
</file>

<file path=ppt/theme/theme1.xml><?xml version="1.0" encoding="utf-8"?>
<a:theme xmlns:a="http://schemas.openxmlformats.org/drawingml/2006/main" name="Vaalea tausta">
  <a:themeElements>
    <a:clrScheme name="Vaalea tausta">
      <a:dk1>
        <a:srgbClr val="000000"/>
      </a:dk1>
      <a:lt1>
        <a:srgbClr val="FFFFFF"/>
      </a:lt1>
      <a:dk2>
        <a:srgbClr val="23408F"/>
      </a:dk2>
      <a:lt2>
        <a:srgbClr val="BCBDC0"/>
      </a:lt2>
      <a:accent1>
        <a:srgbClr val="23408F"/>
      </a:accent1>
      <a:accent2>
        <a:srgbClr val="67686A"/>
      </a:accent2>
      <a:accent3>
        <a:srgbClr val="662D91"/>
      </a:accent3>
      <a:accent4>
        <a:srgbClr val="00AEEF"/>
      </a:accent4>
      <a:accent5>
        <a:srgbClr val="EB008C"/>
      </a:accent5>
      <a:accent6>
        <a:srgbClr val="39B54A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Oulu_Esityspohja_FIN_2020.pptx" id="{AFDB0D8C-140B-48EF-9F51-61B6E4034395}" vid="{2746EBBC-B2C7-4882-8658-04D978BC9F2B}"/>
    </a:ext>
  </a:extLst>
</a:theme>
</file>

<file path=ppt/theme/theme2.xml><?xml version="1.0" encoding="utf-8"?>
<a:theme xmlns:a="http://schemas.openxmlformats.org/drawingml/2006/main" name="Tumma tausta">
  <a:themeElements>
    <a:clrScheme name="Tumma tausta">
      <a:dk1>
        <a:srgbClr val="FFFFFF"/>
      </a:dk1>
      <a:lt1>
        <a:srgbClr val="FFFFFF"/>
      </a:lt1>
      <a:dk2>
        <a:srgbClr val="23408F"/>
      </a:dk2>
      <a:lt2>
        <a:srgbClr val="67686A"/>
      </a:lt2>
      <a:accent1>
        <a:srgbClr val="FF8900"/>
      </a:accent1>
      <a:accent2>
        <a:srgbClr val="FFF200"/>
      </a:accent2>
      <a:accent3>
        <a:srgbClr val="FF94A7"/>
      </a:accent3>
      <a:accent4>
        <a:srgbClr val="00AEEF"/>
      </a:accent4>
      <a:accent5>
        <a:srgbClr val="BCBDC0"/>
      </a:accent5>
      <a:accent6>
        <a:srgbClr val="4BBCA9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Oulu_Esityspohja_FIN_2020.pptx" id="{AFDB0D8C-140B-48EF-9F51-61B6E4034395}" vid="{F5873B65-12CE-4910-B75E-87B6368B9127}"/>
    </a:ext>
  </a:extLst>
</a:theme>
</file>

<file path=ppt/theme/theme3.xml><?xml version="1.0" encoding="utf-8"?>
<a:theme xmlns:a="http://schemas.openxmlformats.org/drawingml/2006/main" name="Kaksikielinen vaalea tausta">
  <a:themeElements>
    <a:clrScheme name="Vaalea tausta">
      <a:dk1>
        <a:srgbClr val="000000"/>
      </a:dk1>
      <a:lt1>
        <a:srgbClr val="FFFFFF"/>
      </a:lt1>
      <a:dk2>
        <a:srgbClr val="23408F"/>
      </a:dk2>
      <a:lt2>
        <a:srgbClr val="BCBDC0"/>
      </a:lt2>
      <a:accent1>
        <a:srgbClr val="23408F"/>
      </a:accent1>
      <a:accent2>
        <a:srgbClr val="67686A"/>
      </a:accent2>
      <a:accent3>
        <a:srgbClr val="662D91"/>
      </a:accent3>
      <a:accent4>
        <a:srgbClr val="00AEEF"/>
      </a:accent4>
      <a:accent5>
        <a:srgbClr val="EB008C"/>
      </a:accent5>
      <a:accent6>
        <a:srgbClr val="39B54A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Oulu_Esityspohja_FIN_2024_" id="{4CDB503C-D9B9-41B8-908C-E7C0D851252C}" vid="{A6536A16-CA1B-4BCF-BAE3-49ABEC2B140B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94a0f5-e801-4c2e-bd2e-40e129021e3b">
      <Terms xmlns="http://schemas.microsoft.com/office/infopath/2007/PartnerControls"/>
    </lcf76f155ced4ddcb4097134ff3c332f>
    <TaxCatchAll xmlns="29f4e452-109f-4797-adf4-87cfce02386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50D228B5B2F74ABBEAABF069BFCF15" ma:contentTypeVersion="12" ma:contentTypeDescription="Create a new document." ma:contentTypeScope="" ma:versionID="8df8cd30e16e4599c84db501ae3e3588">
  <xsd:schema xmlns:xsd="http://www.w3.org/2001/XMLSchema" xmlns:xs="http://www.w3.org/2001/XMLSchema" xmlns:p="http://schemas.microsoft.com/office/2006/metadata/properties" xmlns:ns2="7694a0f5-e801-4c2e-bd2e-40e129021e3b" xmlns:ns3="29f4e452-109f-4797-adf4-87cfce02386f" targetNamespace="http://schemas.microsoft.com/office/2006/metadata/properties" ma:root="true" ma:fieldsID="3ed55f226b25ebf609c29fe54fba6bfd" ns2:_="" ns3:_="">
    <xsd:import namespace="7694a0f5-e801-4c2e-bd2e-40e129021e3b"/>
    <xsd:import namespace="29f4e452-109f-4797-adf4-87cfce0238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4a0f5-e801-4c2e-bd2e-40e129021e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c5529c5-a027-4c82-ab4e-2b087dfb9f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4e452-109f-4797-adf4-87cfce02386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45f373b-4ebe-4baf-a728-4bcdc09ced9f}" ma:internalName="TaxCatchAll" ma:showField="CatchAllData" ma:web="29f4e452-109f-4797-adf4-87cfce0238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4369EF-C76E-4238-9660-4D57403F939C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7694a0f5-e801-4c2e-bd2e-40e129021e3b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29f4e452-109f-4797-adf4-87cfce02386f"/>
  </ds:schemaRefs>
</ds:datastoreItem>
</file>

<file path=customXml/itemProps2.xml><?xml version="1.0" encoding="utf-8"?>
<ds:datastoreItem xmlns:ds="http://schemas.openxmlformats.org/officeDocument/2006/customXml" ds:itemID="{067D7A1F-F9D6-47CC-888A-5FEA24F57FDC}">
  <ds:schemaRefs>
    <ds:schemaRef ds:uri="29f4e452-109f-4797-adf4-87cfce02386f"/>
    <ds:schemaRef ds:uri="7694a0f5-e801-4c2e-bd2e-40e129021e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34648D2-9BDE-4417-8260-ABE6730FD91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2c4ca35-8c15-4ad2-9e04-4fdf4f37725f}" enabled="1" method="Privileged" siteId="{9f9ce49a-5101-4aa3-8c75-0d5935ad652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16062</TotalTime>
  <Words>1351</Words>
  <Application>Microsoft Office PowerPoint</Application>
  <PresentationFormat>Widescreen</PresentationFormat>
  <Paragraphs>113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Verdana</vt:lpstr>
      <vt:lpstr>Vaalea tausta</vt:lpstr>
      <vt:lpstr>Tumma tausta</vt:lpstr>
      <vt:lpstr>Kaksikielinen vaalea tausta</vt:lpstr>
      <vt:lpstr>Missä tahansa ohjelmassa opiskeletkin, opit samoja työelämätaitoja Oulun yliopistossa opetetaan geneerisiä taitoja eli yleisiä työelämätaitoja kaikissa ohjelmissa lukuvuodesta 2026–2027 alkaen</vt:lpstr>
      <vt:lpstr>Mitkä ovat Oulun yliopiston valitsemat yhteiset geneeriset taidot? </vt:lpstr>
      <vt:lpstr>Mitä geneeriset taidot ovat?</vt:lpstr>
      <vt:lpstr>Miksi geneeriset taidot ovat tärkeitä opinnoissa ja työelämässä?</vt:lpstr>
      <vt:lpstr>PowerPoint Presentation</vt:lpstr>
      <vt:lpstr>PowerPoint Presentation</vt:lpstr>
      <vt:lpstr>Geneeristen taitojen oppiminen</vt:lpstr>
      <vt:lpstr>Saat valmistuttuasi osaamismerkit geneerisistä taidoista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subject/>
  <dc:creator>Petri Ovaskainen</dc:creator>
  <cp:keywords/>
  <dc:description/>
  <cp:lastModifiedBy>Suvi Jutila</cp:lastModifiedBy>
  <cp:revision>42</cp:revision>
  <cp:lastPrinted>2024-03-22T06:03:11Z</cp:lastPrinted>
  <dcterms:created xsi:type="dcterms:W3CDTF">2020-09-15T11:23:43Z</dcterms:created>
  <dcterms:modified xsi:type="dcterms:W3CDTF">2026-06-22T11:03:08Z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0x010100AB50D228B5B2F74ABBEAABF069BFCF15</vt:lpwstr>
  </property>
  <property fmtid="{D5CDD505-2E9C-101B-9397-08002B2CF9AE}" pid="3" name="oy_department">
    <vt:lpwstr>492;#240927 Viestintä, markkinointi ja yhteiskuntasuhteet|8bd4d200-c4c0-4210-84f2-6f07028d2c73</vt:lpwstr>
  </property>
  <property fmtid="{D5CDD505-2E9C-101B-9397-08002B2CF9AE}" pid="4" name="oy_typeTaxonomy">
    <vt:lpwstr>627;#Ohje|62bdb1e9-6a4e-41b7-9f23-a2dfe98f3035</vt:lpwstr>
  </property>
  <property fmtid="{D5CDD505-2E9C-101B-9397-08002B2CF9AE}" pid="5" name="oy_keywords">
    <vt:lpwstr>360;#Dokumenttipohjat|778455bb-615e-47d7-8dbd-5c9cab4aadc7</vt:lpwstr>
  </property>
  <property fmtid="{D5CDD505-2E9C-101B-9397-08002B2CF9AE}" pid="6" name="oy_subject">
    <vt:lpwstr/>
  </property>
  <property fmtid="{D5CDD505-2E9C-101B-9397-08002B2CF9AE}" pid="7" name="MediaServiceImageTags">
    <vt:lpwstr/>
  </property>
</Properties>
</file>