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76" r:id="rId6"/>
    <p:sldId id="260" r:id="rId7"/>
    <p:sldId id="266" r:id="rId8"/>
    <p:sldId id="261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30" name="Päivämäärän paikkamerkki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95C6-E418-4451-BF69-855957D06FF2}" type="datetimeFigureOut">
              <a:rPr lang="fi-FI" smtClean="0"/>
              <a:pPr/>
              <a:t>30.5.2011</a:t>
            </a:fld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7" name="Dian numeron paikkamerkki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92D2-E0CB-4962-88BB-19809985272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95C6-E418-4451-BF69-855957D06FF2}" type="datetimeFigureOut">
              <a:rPr lang="fi-FI" smtClean="0"/>
              <a:pPr/>
              <a:t>30.5.2011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92D2-E0CB-4962-88BB-19809985272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95C6-E418-4451-BF69-855957D06FF2}" type="datetimeFigureOut">
              <a:rPr lang="fi-FI" smtClean="0"/>
              <a:pPr/>
              <a:t>30.5.2011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92D2-E0CB-4962-88BB-19809985272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95C6-E418-4451-BF69-855957D06FF2}" type="datetimeFigureOut">
              <a:rPr lang="fi-FI" smtClean="0"/>
              <a:pPr/>
              <a:t>30.5.2011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92D2-E0CB-4962-88BB-19809985272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95C6-E418-4451-BF69-855957D06FF2}" type="datetimeFigureOut">
              <a:rPr lang="fi-FI" smtClean="0"/>
              <a:pPr/>
              <a:t>30.5.2011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92D2-E0CB-4962-88BB-19809985272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95C6-E418-4451-BF69-855957D06FF2}" type="datetimeFigureOut">
              <a:rPr lang="fi-FI" smtClean="0"/>
              <a:pPr/>
              <a:t>30.5.2011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92D2-E0CB-4962-88BB-19809985272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95C6-E418-4451-BF69-855957D06FF2}" type="datetimeFigureOut">
              <a:rPr lang="fi-FI" smtClean="0"/>
              <a:pPr/>
              <a:t>30.5.2011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92D2-E0CB-4962-88BB-19809985272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95C6-E418-4451-BF69-855957D06FF2}" type="datetimeFigureOut">
              <a:rPr lang="fi-FI" smtClean="0"/>
              <a:pPr/>
              <a:t>30.5.2011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92D2-E0CB-4962-88BB-19809985272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95C6-E418-4451-BF69-855957D06FF2}" type="datetimeFigureOut">
              <a:rPr lang="fi-FI" smtClean="0"/>
              <a:pPr/>
              <a:t>30.5.2011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92D2-E0CB-4962-88BB-19809985272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95C6-E418-4451-BF69-855957D06FF2}" type="datetimeFigureOut">
              <a:rPr lang="fi-FI" smtClean="0"/>
              <a:pPr/>
              <a:t>30.5.2011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92D2-E0CB-4962-88BB-19809985272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hdestä kulmasta leikattu ja pyöristetty suorakulmi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ainen kolmi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95C6-E418-4451-BF69-855957D06FF2}" type="datetimeFigureOut">
              <a:rPr lang="fi-FI" smtClean="0"/>
              <a:pPr/>
              <a:t>30.5.2011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4592D2-E0CB-4962-88BB-19809985272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10" name="Puolivapaa piirt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uolivapaa piirt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uolivapaa piirt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0" name="Tekstin paikkamerkki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5895C6-E418-4451-BF69-855957D06FF2}" type="datetimeFigureOut">
              <a:rPr lang="fi-FI" smtClean="0"/>
              <a:pPr/>
              <a:t>30.5.2011</a:t>
            </a:fld>
            <a:endParaRPr lang="fi-FI"/>
          </a:p>
        </p:txBody>
      </p:sp>
      <p:sp>
        <p:nvSpPr>
          <p:cNvPr id="22" name="Alatunnisteen paikkamerk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4592D2-E0CB-4962-88BB-19809985272C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" name="Ryhmä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uolivapaa piirt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uolivapaa piirt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i-FI" dirty="0"/>
              <a:t>Arviointia oppimista varten - esimerkkinä </a:t>
            </a:r>
            <a:r>
              <a:rPr lang="fi-FI" dirty="0" err="1"/>
              <a:t>hammasprotetiikan</a:t>
            </a:r>
            <a:r>
              <a:rPr lang="fi-FI" dirty="0"/>
              <a:t> opetus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20880" cy="2423120"/>
          </a:xfrm>
        </p:spPr>
        <p:txBody>
          <a:bodyPr>
            <a:normAutofit/>
          </a:bodyPr>
          <a:lstStyle/>
          <a:p>
            <a:r>
              <a:rPr lang="fi-FI" dirty="0" smtClean="0"/>
              <a:t>Ritva Näpänkangas</a:t>
            </a:r>
          </a:p>
          <a:p>
            <a:r>
              <a:rPr lang="fi-FI" dirty="0" smtClean="0"/>
              <a:t>HLT, EHL, tutkijatohtori</a:t>
            </a:r>
          </a:p>
          <a:p>
            <a:r>
              <a:rPr lang="fi-FI" dirty="0" smtClean="0"/>
              <a:t>Hammaslääketieteen laitos</a:t>
            </a:r>
          </a:p>
          <a:p>
            <a:r>
              <a:rPr lang="fi-FI" dirty="0" smtClean="0"/>
              <a:t>Hammasproteesiopin ja kliinisen purentafysiologian oppiaine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85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Arviointia oppimista varten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Kokeillut menetelmät</a:t>
            </a:r>
          </a:p>
          <a:p>
            <a:pPr lvl="1"/>
            <a:r>
              <a:rPr lang="fi-FI" dirty="0" smtClean="0"/>
              <a:t>Välitentit aikaisemmin käsitellyistä asioista luentojen alussa</a:t>
            </a:r>
          </a:p>
          <a:p>
            <a:pPr lvl="1"/>
            <a:r>
              <a:rPr lang="fi-FI" dirty="0" smtClean="0"/>
              <a:t>Sillan suunnitteluharjoitukset luennolla kipsimallien ja röntgenkuvan perusteella</a:t>
            </a:r>
          </a:p>
          <a:p>
            <a:pPr lvl="1"/>
            <a:r>
              <a:rPr lang="fi-FI" dirty="0" err="1" smtClean="0"/>
              <a:t>Fantomtöiden</a:t>
            </a:r>
            <a:r>
              <a:rPr lang="fi-FI" dirty="0" smtClean="0"/>
              <a:t> jatkuva arviointi kriteerien perusteella</a:t>
            </a:r>
          </a:p>
          <a:p>
            <a:pPr lvl="1"/>
            <a:r>
              <a:rPr lang="fi-FI" dirty="0" smtClean="0"/>
              <a:t>Kaveriarviointi yhdestä työvaiheesta </a:t>
            </a:r>
            <a:r>
              <a:rPr lang="fi-FI" dirty="0" err="1" smtClean="0"/>
              <a:t>fantomissa</a:t>
            </a:r>
            <a:endParaRPr lang="fi-FI" dirty="0" smtClean="0"/>
          </a:p>
          <a:p>
            <a:pPr lvl="1"/>
            <a:r>
              <a:rPr lang="fi-FI" dirty="0" err="1" smtClean="0"/>
              <a:t>Itsearviointi</a:t>
            </a:r>
            <a:r>
              <a:rPr lang="fi-FI" dirty="0" smtClean="0"/>
              <a:t> omasta siltahionnasta koetyössä</a:t>
            </a:r>
          </a:p>
          <a:p>
            <a:r>
              <a:rPr lang="fi-FI" dirty="0" smtClean="0"/>
              <a:t>Onnistumiset</a:t>
            </a:r>
          </a:p>
          <a:p>
            <a:r>
              <a:rPr lang="fi-FI" dirty="0" smtClean="0"/>
              <a:t>Mitä olisin voinut tehdä toisin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Arviointia oppimista varten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Kehitystyö laitoksella</a:t>
            </a:r>
          </a:p>
          <a:p>
            <a:pPr lvl="1"/>
            <a:r>
              <a:rPr lang="fi-FI" dirty="0" smtClean="0"/>
              <a:t>Ideat toisilta opettajilta</a:t>
            </a:r>
          </a:p>
          <a:p>
            <a:pPr lvl="1"/>
            <a:r>
              <a:rPr lang="fi-FI" dirty="0" smtClean="0"/>
              <a:t>Yhteistyö eri oppiaineiden välillä</a:t>
            </a:r>
          </a:p>
          <a:p>
            <a:r>
              <a:rPr lang="fi-FI" dirty="0" smtClean="0"/>
              <a:t>Opiskelijoiden oppiminen</a:t>
            </a:r>
          </a:p>
          <a:p>
            <a:r>
              <a:rPr lang="fi-FI" dirty="0" smtClean="0"/>
              <a:t>Palaute </a:t>
            </a:r>
            <a:r>
              <a:rPr lang="fi-FI" dirty="0" err="1" smtClean="0"/>
              <a:t>mentorilta</a:t>
            </a:r>
            <a:r>
              <a:rPr lang="fi-FI" dirty="0" smtClean="0"/>
              <a:t> ja omaopettajalta</a:t>
            </a:r>
          </a:p>
          <a:p>
            <a:pPr lvl="1"/>
            <a:r>
              <a:rPr lang="fi-FI" dirty="0" smtClean="0"/>
              <a:t>Paljon asiaa luennolla</a:t>
            </a:r>
          </a:p>
          <a:p>
            <a:pPr lvl="1"/>
            <a:r>
              <a:rPr lang="fi-FI" dirty="0" smtClean="0"/>
              <a:t>Opiskelijoita tulee aktivoida enemmän luennolla</a:t>
            </a:r>
          </a:p>
          <a:p>
            <a:pPr lvl="1"/>
            <a:r>
              <a:rPr lang="fi-FI" dirty="0" smtClean="0"/>
              <a:t>Esimerkiksi äänestyslaitteen käyttöä voisi lisätä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Arviointia oppimista varten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Miten tästä eteenpäin?</a:t>
            </a:r>
          </a:p>
          <a:p>
            <a:pPr lvl="1"/>
            <a:r>
              <a:rPr lang="fi-FI" dirty="0" smtClean="0"/>
              <a:t>Välitentit hyviä, opiskelijat antavat hyvää palautetta</a:t>
            </a:r>
          </a:p>
          <a:p>
            <a:pPr lvl="1"/>
            <a:r>
              <a:rPr lang="fi-FI" dirty="0" smtClean="0"/>
              <a:t>Luennolle enemmän aktivoivia menetelmiä</a:t>
            </a:r>
          </a:p>
          <a:p>
            <a:pPr lvl="2"/>
            <a:r>
              <a:rPr lang="fi-FI" dirty="0" smtClean="0"/>
              <a:t>Väittely </a:t>
            </a:r>
          </a:p>
          <a:p>
            <a:pPr lvl="1"/>
            <a:r>
              <a:rPr lang="fi-FI" dirty="0" smtClean="0"/>
              <a:t>Valmiin hionnan arviointi </a:t>
            </a:r>
            <a:r>
              <a:rPr lang="fi-FI" dirty="0" err="1" smtClean="0"/>
              <a:t>fantomtöitten</a:t>
            </a:r>
            <a:r>
              <a:rPr lang="fi-FI" dirty="0" smtClean="0"/>
              <a:t> yhteyteen</a:t>
            </a:r>
          </a:p>
          <a:p>
            <a:pPr lvl="2"/>
            <a:r>
              <a:rPr lang="fi-FI" dirty="0" smtClean="0"/>
              <a:t>Toimisi yhtenä tenttikysymyksenä</a:t>
            </a:r>
          </a:p>
          <a:p>
            <a:pPr lvl="2"/>
            <a:r>
              <a:rPr lang="fi-FI" dirty="0" smtClean="0"/>
              <a:t>Toistetaan saman hionnan arviointi neljäntenä ja viidentenä opiskeluvuonna</a:t>
            </a:r>
          </a:p>
          <a:p>
            <a:pPr lvl="1"/>
            <a:r>
              <a:rPr lang="fi-FI" dirty="0" smtClean="0"/>
              <a:t>Tentin kehittäminen</a:t>
            </a:r>
          </a:p>
          <a:p>
            <a:pPr lvl="1"/>
            <a:endParaRPr lang="fi-FI" dirty="0" smtClean="0"/>
          </a:p>
          <a:p>
            <a:pPr lvl="2"/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 smtClean="0"/>
              <a:t>Kiitos!</a:t>
            </a:r>
            <a:endParaRPr lang="fi-FI" sz="4800" dirty="0"/>
          </a:p>
        </p:txBody>
      </p:sp>
      <p:pic>
        <p:nvPicPr>
          <p:cNvPr id="7" name="Kuvan paikkamerkki 6" descr="IMG_044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Alkutentti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Mitä tarkoittaa </a:t>
            </a:r>
            <a:r>
              <a:rPr lang="fi-FI" dirty="0" err="1" smtClean="0"/>
              <a:t>hammasprotetiikka</a:t>
            </a:r>
            <a:r>
              <a:rPr lang="fi-FI" dirty="0" smtClean="0"/>
              <a:t>?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dirty="0" smtClean="0"/>
              <a:t>Leukanivelen hoitamista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dirty="0"/>
              <a:t>menetetyn hammaskudoksen </a:t>
            </a:r>
            <a:r>
              <a:rPr lang="fi-FI" dirty="0" smtClean="0"/>
              <a:t>korvaamista </a:t>
            </a:r>
            <a:r>
              <a:rPr lang="fi-FI" dirty="0"/>
              <a:t>suun ulkopuolella valmistetulla </a:t>
            </a:r>
            <a:r>
              <a:rPr lang="fi-FI" dirty="0" smtClean="0"/>
              <a:t>ratkaisulla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dirty="0" smtClean="0"/>
              <a:t>Puremalihasten hierontaa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dirty="0" smtClean="0"/>
              <a:t>Hampaan paikkausta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97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Alkutentti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Mikä on kruunuproteesi?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dirty="0" smtClean="0"/>
              <a:t>Leukaluuhun istutettava titaaniruuvi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dirty="0" smtClean="0"/>
              <a:t>Hampaan ympärille sidottava metallilanka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dirty="0" smtClean="0"/>
              <a:t>Hampaan päälle pysyvästi kiinnitettävä rakenne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dirty="0" smtClean="0"/>
              <a:t>Hampaita korvaava irrotettava proteesi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91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Alkutentti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Mikä on siltaproteesi?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dirty="0" smtClean="0"/>
              <a:t>Siltaproteesi korvaa puuttuvan hampaan, siltaproteesi kiinnitetään pysyvästi hampaiden päälle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dirty="0" smtClean="0"/>
              <a:t>Siltaproteesi korvaa puuttuvan hampaan, siltaproteesi on irrotettava proteesi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dirty="0" smtClean="0"/>
              <a:t>Leukaluuhun istutettava titaaniruuvi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dirty="0" smtClean="0"/>
              <a:t>Tekoleukanivel 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22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Alkutentti - vastaukset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Mitä tarkoittaa </a:t>
            </a:r>
            <a:r>
              <a:rPr lang="fi-FI" dirty="0" err="1" smtClean="0"/>
              <a:t>hammasprotetiikka</a:t>
            </a:r>
            <a:r>
              <a:rPr lang="fi-FI" dirty="0" smtClean="0"/>
              <a:t>?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dirty="0" smtClean="0"/>
              <a:t>Leukanivelen hoitamista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b="1" dirty="0"/>
              <a:t>menetetyn hammaskudoksen </a:t>
            </a:r>
            <a:r>
              <a:rPr lang="fi-FI" b="1" dirty="0" smtClean="0"/>
              <a:t>korvaamista </a:t>
            </a:r>
            <a:r>
              <a:rPr lang="fi-FI" b="1" dirty="0"/>
              <a:t>suun ulkopuolella valmistetulla </a:t>
            </a:r>
            <a:r>
              <a:rPr lang="fi-FI" b="1" dirty="0" smtClean="0"/>
              <a:t>ratkaisulla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dirty="0" smtClean="0"/>
              <a:t>Puremalihasten hierontaa</a:t>
            </a:r>
          </a:p>
          <a:p>
            <a:pPr marL="850392" lvl="1" indent="-457200">
              <a:buFont typeface="+mj-lt"/>
              <a:buAutoNum type="alphaLcParenR"/>
            </a:pPr>
            <a:r>
              <a:rPr lang="fi-FI" dirty="0" smtClean="0"/>
              <a:t>Hampaan paikkausta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66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Arviointia oppimista varten</a:t>
            </a:r>
            <a:endParaRPr lang="fi-FI" dirty="0"/>
          </a:p>
        </p:txBody>
      </p:sp>
      <p:pic>
        <p:nvPicPr>
          <p:cNvPr id="4" name="Picture 8" descr="kruunu1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4427926"/>
            <a:ext cx="2804160" cy="220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1392" y="2060848"/>
            <a:ext cx="4038600" cy="4525963"/>
          </a:xfrm>
        </p:spPr>
        <p:txBody>
          <a:bodyPr/>
          <a:lstStyle/>
          <a:p>
            <a:r>
              <a:rPr lang="fi-FI" dirty="0" smtClean="0"/>
              <a:t>Kruunuproteesi</a:t>
            </a:r>
          </a:p>
          <a:p>
            <a:pPr lvl="1"/>
            <a:r>
              <a:rPr lang="fi-FI" dirty="0"/>
              <a:t>Hampaan päälle pysyvästi kiinnitettävä rakenne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Siltaproteesi</a:t>
            </a:r>
          </a:p>
          <a:p>
            <a:pPr lvl="1"/>
            <a:r>
              <a:rPr lang="fi-FI" dirty="0"/>
              <a:t>Siltaproteesi korvaa puuttuvan hampaan, siltaproteesi kiinnitetään pysyvästi hampaiden </a:t>
            </a:r>
            <a:r>
              <a:rPr lang="fi-FI" dirty="0" smtClean="0"/>
              <a:t>päälle</a:t>
            </a:r>
          </a:p>
          <a:p>
            <a:pPr lvl="1"/>
            <a:endParaRPr lang="fi-FI" dirty="0"/>
          </a:p>
        </p:txBody>
      </p:sp>
      <p:pic>
        <p:nvPicPr>
          <p:cNvPr id="5" name="Picture 4" descr="kruunu1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1916831"/>
            <a:ext cx="2016397" cy="24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Arviointia oppimista varten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Kruunu- ja </a:t>
            </a:r>
            <a:r>
              <a:rPr lang="fi-FI" dirty="0" err="1" smtClean="0"/>
              <a:t>siltaprotetiikka</a:t>
            </a:r>
            <a:r>
              <a:rPr lang="fi-FI" dirty="0" smtClean="0"/>
              <a:t> opintojakso sijoittuu hammaslääketieteen koulutusohjelman perusopintoihin kolmannen lukuvuoden keväälle ja neljännen lukuvuoden syksylle</a:t>
            </a:r>
          </a:p>
          <a:p>
            <a:r>
              <a:rPr lang="fi-FI" dirty="0" smtClean="0"/>
              <a:t>Opintojakso kuuluu juonteeseen ”Purennan kuntoutus”</a:t>
            </a:r>
          </a:p>
          <a:p>
            <a:r>
              <a:rPr lang="fi-FI" dirty="0" smtClean="0"/>
              <a:t>Opintojakson laajuus on 4.4 op</a:t>
            </a:r>
          </a:p>
          <a:p>
            <a:pPr lvl="1"/>
            <a:r>
              <a:rPr lang="fi-FI" dirty="0" smtClean="0"/>
              <a:t>17 tuntia luentoja</a:t>
            </a:r>
          </a:p>
          <a:p>
            <a:pPr lvl="1"/>
            <a:r>
              <a:rPr lang="fi-FI" dirty="0" smtClean="0"/>
              <a:t>42 tuntia harjoitustöitä </a:t>
            </a:r>
            <a:r>
              <a:rPr lang="fi-FI" dirty="0" err="1" smtClean="0"/>
              <a:t>fantom-laboratoriossa</a:t>
            </a:r>
            <a:r>
              <a:rPr lang="fi-FI" dirty="0" smtClean="0"/>
              <a:t>, sisältää koetyön (4 h)</a:t>
            </a:r>
          </a:p>
          <a:p>
            <a:pPr lvl="1"/>
            <a:r>
              <a:rPr lang="fi-FI" dirty="0" smtClean="0"/>
              <a:t>Esseetentti 2 tuntia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66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on hyvä hionta?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fi-FI" dirty="0" err="1" smtClean="0">
                <a:effectLst/>
              </a:rPr>
              <a:t>mesiaali-</a:t>
            </a:r>
            <a:r>
              <a:rPr lang="fi-FI" dirty="0" smtClean="0">
                <a:effectLst/>
              </a:rPr>
              <a:t> ja </a:t>
            </a:r>
            <a:r>
              <a:rPr lang="fi-FI" dirty="0" err="1" smtClean="0">
                <a:effectLst/>
              </a:rPr>
              <a:t>distaalisivujen</a:t>
            </a:r>
            <a:r>
              <a:rPr lang="fi-FI" dirty="0" smtClean="0">
                <a:effectLst/>
              </a:rPr>
              <a:t> konvergenssi</a:t>
            </a:r>
          </a:p>
          <a:p>
            <a:pPr>
              <a:lnSpc>
                <a:spcPct val="90000"/>
              </a:lnSpc>
            </a:pPr>
            <a:r>
              <a:rPr lang="fi-FI" dirty="0" err="1" smtClean="0">
                <a:effectLst/>
              </a:rPr>
              <a:t>bukkaali-</a:t>
            </a:r>
            <a:r>
              <a:rPr lang="fi-FI" dirty="0" smtClean="0">
                <a:effectLst/>
              </a:rPr>
              <a:t> ja </a:t>
            </a:r>
            <a:r>
              <a:rPr lang="fi-FI" dirty="0" err="1" smtClean="0">
                <a:effectLst/>
              </a:rPr>
              <a:t>palatinaalisivujen</a:t>
            </a:r>
            <a:r>
              <a:rPr lang="fi-FI" dirty="0" smtClean="0">
                <a:effectLst/>
              </a:rPr>
              <a:t> konvergenssi</a:t>
            </a:r>
          </a:p>
          <a:p>
            <a:pPr>
              <a:lnSpc>
                <a:spcPct val="90000"/>
              </a:lnSpc>
            </a:pPr>
            <a:r>
              <a:rPr lang="fi-FI" dirty="0" err="1" smtClean="0">
                <a:effectLst/>
              </a:rPr>
              <a:t>allemenot</a:t>
            </a:r>
            <a:endParaRPr lang="fi-FI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fi-FI" dirty="0" smtClean="0">
                <a:effectLst/>
              </a:rPr>
              <a:t>pilarin pituus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effectLst/>
              </a:rPr>
              <a:t>hionnan syvyys</a:t>
            </a:r>
          </a:p>
          <a:p>
            <a:pPr>
              <a:lnSpc>
                <a:spcPct val="90000"/>
              </a:lnSpc>
            </a:pPr>
            <a:r>
              <a:rPr lang="fi-FI" dirty="0" err="1" smtClean="0">
                <a:effectLst/>
              </a:rPr>
              <a:t>okklusaalinen</a:t>
            </a:r>
            <a:r>
              <a:rPr lang="fi-FI" dirty="0" smtClean="0">
                <a:effectLst/>
              </a:rPr>
              <a:t> taite kantavalla </a:t>
            </a:r>
            <a:r>
              <a:rPr lang="fi-FI" dirty="0" err="1" smtClean="0">
                <a:effectLst/>
              </a:rPr>
              <a:t>kuspilla</a:t>
            </a:r>
            <a:endParaRPr lang="fi-FI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fi-FI" dirty="0" err="1" smtClean="0">
                <a:effectLst/>
              </a:rPr>
              <a:t>kuspilinjan</a:t>
            </a:r>
            <a:r>
              <a:rPr lang="fi-FI" dirty="0" smtClean="0">
                <a:effectLst/>
              </a:rPr>
              <a:t> kulku</a:t>
            </a:r>
          </a:p>
          <a:p>
            <a:pPr>
              <a:lnSpc>
                <a:spcPct val="90000"/>
              </a:lnSpc>
            </a:pPr>
            <a:r>
              <a:rPr lang="fi-FI" dirty="0" err="1" smtClean="0">
                <a:effectLst/>
              </a:rPr>
              <a:t>okklusaalipinnan</a:t>
            </a:r>
            <a:r>
              <a:rPr lang="fi-FI" dirty="0" smtClean="0">
                <a:effectLst/>
              </a:rPr>
              <a:t> muotoilu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effectLst/>
              </a:rPr>
              <a:t>hiontarajan sijoitus ja kulku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effectLst/>
              </a:rPr>
              <a:t>kaarroshionta</a:t>
            </a:r>
          </a:p>
          <a:p>
            <a:pPr>
              <a:lnSpc>
                <a:spcPct val="90000"/>
              </a:lnSpc>
            </a:pPr>
            <a:r>
              <a:rPr lang="fi-FI" dirty="0" err="1" smtClean="0">
                <a:effectLst/>
              </a:rPr>
              <a:t>posliiniolkapää</a:t>
            </a:r>
            <a:endParaRPr lang="fi-FI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fi-FI" dirty="0" smtClean="0">
                <a:effectLst/>
              </a:rPr>
              <a:t>pilarin anatomisen muodon säilyttäminen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effectLst/>
              </a:rPr>
              <a:t>yleinen hiontajälki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effectLst/>
              </a:rPr>
              <a:t>viereisten hampaiden vaurioituminen</a:t>
            </a:r>
          </a:p>
          <a:p>
            <a:endParaRPr lang="fi-FI" dirty="0"/>
          </a:p>
        </p:txBody>
      </p:sp>
      <p:pic>
        <p:nvPicPr>
          <p:cNvPr id="7" name="Picture 3" descr="IMG_4339"/>
          <p:cNvPicPr>
            <a:picLocks noChangeAspect="1" noChangeArrowheads="1"/>
          </p:cNvPicPr>
          <p:nvPr/>
        </p:nvPicPr>
        <p:blipFill rotWithShape="1"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4" t="28807" r="56289" b="35763"/>
          <a:stretch/>
        </p:blipFill>
        <p:spPr>
          <a:xfrm>
            <a:off x="6228184" y="1700808"/>
            <a:ext cx="21282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2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Arviointia oppimista varten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Tavoitteet:</a:t>
            </a:r>
          </a:p>
          <a:p>
            <a:pPr lvl="1"/>
            <a:r>
              <a:rPr lang="fi-FI" dirty="0" smtClean="0"/>
              <a:t>Arviointimenetelmien kehittäminen</a:t>
            </a:r>
          </a:p>
          <a:p>
            <a:pPr lvl="2"/>
            <a:r>
              <a:rPr lang="fi-FI" dirty="0" smtClean="0"/>
              <a:t>Arviointimenetelmien tulee olla oppimista tukevia ja oppijaa varten suunniteltuja</a:t>
            </a:r>
          </a:p>
          <a:p>
            <a:pPr lvl="2"/>
            <a:r>
              <a:rPr lang="fi-FI" dirty="0" smtClean="0"/>
              <a:t>Opiskelijamäärien kasvaessa tulisi löytää vaihtoehtoja perinteiselle esseetentille</a:t>
            </a:r>
          </a:p>
          <a:p>
            <a:pPr lvl="1"/>
            <a:r>
              <a:rPr lang="fi-FI" dirty="0" smtClean="0"/>
              <a:t>Enemmän aktivoivia menetelmiä luennolla</a:t>
            </a:r>
          </a:p>
        </p:txBody>
      </p:sp>
    </p:spTree>
    <p:extLst>
      <p:ext uri="{BB962C8B-B14F-4D97-AF65-F5344CB8AC3E}">
        <p14:creationId xmlns:p14="http://schemas.microsoft.com/office/powerpoint/2010/main" val="32002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rta">
  <a:themeElements>
    <a:clrScheme name="Vi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irt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rt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350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Virta</vt:lpstr>
      <vt:lpstr>Arviointia oppimista varten - esimerkkinä hammasprotetiikan opetus</vt:lpstr>
      <vt:lpstr>Alkutentti</vt:lpstr>
      <vt:lpstr>Alkutentti</vt:lpstr>
      <vt:lpstr>Alkutentti</vt:lpstr>
      <vt:lpstr>Alkutentti - vastaukset</vt:lpstr>
      <vt:lpstr>Arviointia oppimista varten</vt:lpstr>
      <vt:lpstr>Arviointia oppimista varten</vt:lpstr>
      <vt:lpstr>Mikä on hyvä hionta?</vt:lpstr>
      <vt:lpstr>Arviointia oppimista varten</vt:lpstr>
      <vt:lpstr>Arviointia oppimista varten</vt:lpstr>
      <vt:lpstr>Arviointia oppimista varten</vt:lpstr>
      <vt:lpstr>Arviointia oppimista varten</vt:lpstr>
      <vt:lpstr>Kiitos!</vt:lpstr>
    </vt:vector>
  </TitlesOfParts>
  <Company>Oulun yliopisto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Arviointia oppimista varten - esimerkkinä hammasprotetiikan opetus</dc:title>
  <dc:creator>Administrator</dc:creator>
  <cp:lastModifiedBy>Administrator</cp:lastModifiedBy>
  <cp:revision>10</cp:revision>
  <dcterms:created xsi:type="dcterms:W3CDTF">2011-05-18T12:23:29Z</dcterms:created>
  <dcterms:modified xsi:type="dcterms:W3CDTF">2011-05-30T07:03:48Z</dcterms:modified>
</cp:coreProperties>
</file>