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73" r:id="rId5"/>
    <p:sldId id="257" r:id="rId6"/>
    <p:sldId id="278" r:id="rId7"/>
    <p:sldId id="258" r:id="rId8"/>
    <p:sldId id="260" r:id="rId9"/>
    <p:sldId id="274" r:id="rId10"/>
    <p:sldId id="261" r:id="rId11"/>
    <p:sldId id="262" r:id="rId12"/>
    <p:sldId id="275" r:id="rId13"/>
    <p:sldId id="263" r:id="rId14"/>
    <p:sldId id="264" r:id="rId15"/>
    <p:sldId id="265" r:id="rId16"/>
    <p:sldId id="277" r:id="rId17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7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Ryhmä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uolivapaa piirto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uora yhdysviiv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11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EA8704-0282-4A0E-A2C5-4F3CBA1BFEAB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12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3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24B732-5714-4DE3-8BC8-9A37B73A77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7149-EE0B-416E-A20A-9B11B9E6EE38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E257-6AC9-41A8-AF1B-BCCB90D7212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9AA5-CFCE-4C00-B40A-4441AE9D90B1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9D582-4193-4FFE-83C7-18886CAABE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7C0C-24BD-4F9D-A11F-AE9179BC96B6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40AB-B820-464B-BB22-3427CEA64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vettu nuolenkärki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Lovettu nuolenkärki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29FB96-232B-4CA6-AC4D-F7AFFF47B324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D99EBB-2CB3-406E-831A-C8477FC488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B544F9-4C86-408E-8801-1E302875493D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99AF0C-A872-47AA-96B6-FC5C919108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572D5-49EA-4BF4-81E9-89ED664B3F83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480A88-3E06-4065-9E0B-5B5FE43664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3C937C-F113-455C-A099-2A77E2CF4F5E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83527-5901-4DA1-B19F-457D37FC68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2A44-81EB-453B-A724-B1ADA9E05D97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3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FB769-62FB-4D75-9CE3-223D01D494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3EF1A9-E3A0-4FD6-9322-ED9AA5277CD5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27BF7-DA7B-4AB9-8AF7-082061ED30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uolivapaa piirto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Puolivapaa piirto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uorakulmainen kolmi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ovettu nuolenkärki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Lovettu nuolenkärki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1C3F25-31D4-42AB-A9F2-787368F782AB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3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537D0D-319E-44CD-9B20-46EC6D7691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33" name="Tekstin paikkamerkki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1AE251-6BBB-4A9F-8E21-5E0FD629B7DD}" type="datetimeFigureOut">
              <a:rPr lang="fi-FI"/>
              <a:pPr>
                <a:defRPr/>
              </a:pPr>
              <a:t>25.5.2011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52E81B5-11DF-4B0F-9A7E-0010647F866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SYVENTÄVIEN OPINTOJEN OHJAUSRYHMÄ OSANA LÄÄKETIETEEN TIETEELLISTÄ OPETUSTA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484688"/>
            <a:ext cx="640080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  <a:buFont typeface="Arial" charset="0"/>
              <a:buNone/>
            </a:pPr>
            <a:r>
              <a:rPr lang="fi-FI" smtClean="0"/>
              <a:t>Dos. Kirsi Sipilä</a:t>
            </a:r>
          </a:p>
          <a:p>
            <a:pPr marR="0">
              <a:lnSpc>
                <a:spcPct val="90000"/>
              </a:lnSpc>
              <a:buFont typeface="Arial" charset="0"/>
              <a:buNone/>
            </a:pPr>
            <a:r>
              <a:rPr lang="fi-FI" smtClean="0"/>
              <a:t>Oulun yliopisto </a:t>
            </a:r>
          </a:p>
          <a:p>
            <a:pPr marR="0">
              <a:lnSpc>
                <a:spcPct val="90000"/>
              </a:lnSpc>
              <a:buFont typeface="Arial" charset="0"/>
              <a:buNone/>
            </a:pPr>
            <a:r>
              <a:rPr lang="fi-FI" smtClean="0"/>
              <a:t>Hammaslääketieteen laitos</a:t>
            </a:r>
          </a:p>
          <a:p>
            <a:pPr marR="0">
              <a:lnSpc>
                <a:spcPct val="90000"/>
              </a:lnSpc>
              <a:buFont typeface="Arial" charset="0"/>
              <a:buNone/>
            </a:pPr>
            <a:r>
              <a:rPr lang="fi-FI" sz="2400" smtClean="0"/>
              <a:t>Opintori 19.5.2011</a:t>
            </a:r>
          </a:p>
        </p:txBody>
      </p:sp>
      <p:pic>
        <p:nvPicPr>
          <p:cNvPr id="9220" name="Picture 6" descr="C:\Documents and Settings\Aku\Local Settings\Temporary Internet Files\Content.IE5\08JM21X3\MC9002318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97200"/>
            <a:ext cx="251142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Palautetta kerättiin 4. tapaamiskerralla, johon osallistui 7 opiskelijaa</a:t>
            </a:r>
          </a:p>
          <a:p>
            <a:r>
              <a:rPr lang="fi-FI" smtClean="0"/>
              <a:t>Kurssin yleisarvio ka 4.1 (1=huono, 5=erittäin hyvä)</a:t>
            </a:r>
          </a:p>
          <a:p>
            <a:r>
              <a:rPr lang="fi-FI" smtClean="0"/>
              <a:t>Kurssin sisältö ka 4.1 (1=huono, 5=erittäin hyvä)</a:t>
            </a:r>
          </a:p>
          <a:p>
            <a:r>
              <a:rPr lang="fi-FI" smtClean="0"/>
              <a:t>Kurssin esitystapa ka 4.1 (1=huono, 5=erittäin hyvä)</a:t>
            </a:r>
          </a:p>
          <a:p>
            <a:r>
              <a:rPr lang="fi-FI" smtClean="0"/>
              <a:t>Kurssin pituus ka 2.6 (1=liian lyhyt, 5=liian pitkä) </a:t>
            </a:r>
          </a:p>
          <a:p>
            <a:endParaRPr lang="fi-FI" smtClean="0"/>
          </a:p>
        </p:txBody>
      </p:sp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PALAUTTEET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NL" smtClean="0"/>
              <a:t>Madalsi kynnystä tieteelliseen kirjoittamiseen</a:t>
            </a:r>
          </a:p>
          <a:p>
            <a:pPr>
              <a:buFont typeface="Arial" charset="0"/>
              <a:buChar char="•"/>
            </a:pPr>
            <a:r>
              <a:rPr lang="nl-NL" smtClean="0"/>
              <a:t>Innosti harkitsemaan tutkimustyön tekoa jatkossa    </a:t>
            </a:r>
          </a:p>
          <a:p>
            <a:pPr>
              <a:buFont typeface="Arial" charset="0"/>
              <a:buChar char="•"/>
            </a:pPr>
            <a:endParaRPr lang="fi-FI" smtClean="0"/>
          </a:p>
        </p:txBody>
      </p:sp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HYVÄÄ KURSSILLA OLI…</a:t>
            </a:r>
          </a:p>
        </p:txBody>
      </p:sp>
      <p:pic>
        <p:nvPicPr>
          <p:cNvPr id="20484" name="Picture 4" descr="C:\Documents and Settings\Aku\Local Settings\Temporary Internet Files\Content.IE5\4U0RT9FF\MC900238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400300"/>
            <a:ext cx="2016125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"/>
          <p:cNvSpPr>
            <a:spLocks noChangeArrowheads="1"/>
          </p:cNvSpPr>
          <p:nvPr/>
        </p:nvSpPr>
        <p:spPr bwMode="auto">
          <a:xfrm>
            <a:off x="3603625" y="620713"/>
            <a:ext cx="1544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monipuoliset </a:t>
            </a:r>
          </a:p>
          <a:p>
            <a:pPr algn="ctr"/>
            <a:r>
              <a:rPr lang="nl-NL"/>
              <a:t>aiheet</a:t>
            </a:r>
            <a:endParaRPr lang="fi-FI"/>
          </a:p>
        </p:txBody>
      </p:sp>
      <p:sp>
        <p:nvSpPr>
          <p:cNvPr id="21507" name="Rectangle 17"/>
          <p:cNvSpPr>
            <a:spLocks noChangeArrowheads="1"/>
          </p:cNvSpPr>
          <p:nvPr/>
        </p:nvSpPr>
        <p:spPr bwMode="auto">
          <a:xfrm>
            <a:off x="6875463" y="1052513"/>
            <a:ext cx="1822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Vapaaehtoisuus</a:t>
            </a:r>
            <a:endParaRPr lang="fi-FI"/>
          </a:p>
        </p:txBody>
      </p:sp>
      <p:sp>
        <p:nvSpPr>
          <p:cNvPr id="21508" name="Rectangle 18"/>
          <p:cNvSpPr>
            <a:spLocks noChangeArrowheads="1"/>
          </p:cNvSpPr>
          <p:nvPr/>
        </p:nvSpPr>
        <p:spPr bwMode="auto">
          <a:xfrm>
            <a:off x="6904038" y="2924175"/>
            <a:ext cx="1916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mukavan pituiset</a:t>
            </a:r>
          </a:p>
          <a:p>
            <a:pPr algn="ctr"/>
            <a:r>
              <a:rPr lang="nl-NL"/>
              <a:t> tunnit</a:t>
            </a:r>
            <a:endParaRPr lang="fi-FI"/>
          </a:p>
        </p:txBody>
      </p:sp>
      <p:sp>
        <p:nvSpPr>
          <p:cNvPr id="21509" name="Rectangle 19"/>
          <p:cNvSpPr>
            <a:spLocks noChangeArrowheads="1"/>
          </p:cNvSpPr>
          <p:nvPr/>
        </p:nvSpPr>
        <p:spPr bwMode="auto">
          <a:xfrm>
            <a:off x="5148263" y="2073275"/>
            <a:ext cx="155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Aktiiviset</a:t>
            </a:r>
          </a:p>
          <a:p>
            <a:r>
              <a:rPr lang="nl-NL"/>
              <a:t>motivoituneet</a:t>
            </a:r>
          </a:p>
          <a:p>
            <a:r>
              <a:rPr lang="nl-NL"/>
              <a:t> ohjaajat</a:t>
            </a:r>
            <a:endParaRPr lang="fi-FI"/>
          </a:p>
        </p:txBody>
      </p:sp>
      <p:sp>
        <p:nvSpPr>
          <p:cNvPr id="21510" name="Rectangle 20"/>
          <p:cNvSpPr>
            <a:spLocks noChangeArrowheads="1"/>
          </p:cNvSpPr>
          <p:nvPr/>
        </p:nvSpPr>
        <p:spPr bwMode="auto">
          <a:xfrm>
            <a:off x="755650" y="1054100"/>
            <a:ext cx="178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Tehtävät</a:t>
            </a:r>
          </a:p>
          <a:p>
            <a:pPr algn="ctr"/>
            <a:r>
              <a:rPr lang="nl-NL"/>
              <a:t> ja aikataulutus </a:t>
            </a:r>
            <a:endParaRPr lang="fi-FI"/>
          </a:p>
        </p:txBody>
      </p:sp>
      <p:sp>
        <p:nvSpPr>
          <p:cNvPr id="21511" name="Rectangle 21"/>
          <p:cNvSpPr>
            <a:spLocks noChangeArrowheads="1"/>
          </p:cNvSpPr>
          <p:nvPr/>
        </p:nvSpPr>
        <p:spPr bwMode="auto">
          <a:xfrm>
            <a:off x="827088" y="3068638"/>
            <a:ext cx="1249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Vertaistuki</a:t>
            </a:r>
            <a:endParaRPr lang="fi-FI"/>
          </a:p>
        </p:txBody>
      </p:sp>
      <p:sp>
        <p:nvSpPr>
          <p:cNvPr id="21512" name="Rectangle 22"/>
          <p:cNvSpPr>
            <a:spLocks noChangeArrowheads="1"/>
          </p:cNvSpPr>
          <p:nvPr/>
        </p:nvSpPr>
        <p:spPr bwMode="auto">
          <a:xfrm>
            <a:off x="2700338" y="2060575"/>
            <a:ext cx="1376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Sopivan </a:t>
            </a:r>
          </a:p>
          <a:p>
            <a:pPr algn="ctr"/>
            <a:r>
              <a:rPr lang="nl-NL"/>
              <a:t>pieni ryhmä</a:t>
            </a:r>
            <a:endParaRPr lang="fi-FI"/>
          </a:p>
        </p:txBody>
      </p:sp>
      <p:sp>
        <p:nvSpPr>
          <p:cNvPr id="21513" name="Rectangle 23"/>
          <p:cNvSpPr>
            <a:spLocks noChangeArrowheads="1"/>
          </p:cNvSpPr>
          <p:nvPr/>
        </p:nvSpPr>
        <p:spPr bwMode="auto">
          <a:xfrm>
            <a:off x="6672263" y="4797425"/>
            <a:ext cx="178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Sama</a:t>
            </a:r>
          </a:p>
          <a:p>
            <a:r>
              <a:rPr lang="nl-NL"/>
              <a:t>tutkimusprojekti</a:t>
            </a:r>
            <a:endParaRPr lang="fi-FI"/>
          </a:p>
        </p:txBody>
      </p:sp>
      <p:pic>
        <p:nvPicPr>
          <p:cNvPr id="21514" name="Kuva 1" descr="IMG_98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789363"/>
            <a:ext cx="373697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loud Callout 25"/>
          <p:cNvSpPr/>
          <p:nvPr/>
        </p:nvSpPr>
        <p:spPr>
          <a:xfrm>
            <a:off x="341313" y="873125"/>
            <a:ext cx="2590800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8" name="Cloud Callout 27"/>
          <p:cNvSpPr/>
          <p:nvPr/>
        </p:nvSpPr>
        <p:spPr>
          <a:xfrm>
            <a:off x="6443663" y="765175"/>
            <a:ext cx="2592387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29" name="Cloud Callout 28"/>
          <p:cNvSpPr/>
          <p:nvPr/>
        </p:nvSpPr>
        <p:spPr>
          <a:xfrm>
            <a:off x="3068638" y="404813"/>
            <a:ext cx="2592387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0" name="Cloud Callout 29"/>
          <p:cNvSpPr/>
          <p:nvPr/>
        </p:nvSpPr>
        <p:spPr>
          <a:xfrm>
            <a:off x="6516688" y="2708275"/>
            <a:ext cx="2592387" cy="108108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1" name="Cloud Callout 30"/>
          <p:cNvSpPr/>
          <p:nvPr/>
        </p:nvSpPr>
        <p:spPr>
          <a:xfrm>
            <a:off x="179388" y="2708275"/>
            <a:ext cx="2592387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2" name="Cloud Callout 31"/>
          <p:cNvSpPr/>
          <p:nvPr/>
        </p:nvSpPr>
        <p:spPr>
          <a:xfrm>
            <a:off x="6227763" y="4652963"/>
            <a:ext cx="2592387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3" name="Cloud Callout 32"/>
          <p:cNvSpPr/>
          <p:nvPr/>
        </p:nvSpPr>
        <p:spPr>
          <a:xfrm>
            <a:off x="2124075" y="1844675"/>
            <a:ext cx="2592388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4" name="Cloud Callout 33"/>
          <p:cNvSpPr/>
          <p:nvPr/>
        </p:nvSpPr>
        <p:spPr>
          <a:xfrm>
            <a:off x="4572000" y="1989138"/>
            <a:ext cx="2592388" cy="10795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yleisön edessä jännittäminen</a:t>
            </a:r>
            <a:endParaRPr lang="fi-FI" smtClean="0"/>
          </a:p>
          <a:p>
            <a:r>
              <a:rPr lang="nl-NL" smtClean="0"/>
              <a:t>eri vaiheissa olevat opiskelijat</a:t>
            </a:r>
            <a:endParaRPr lang="fi-FI" smtClean="0"/>
          </a:p>
          <a:p>
            <a:r>
              <a:rPr lang="nl-NL" smtClean="0"/>
              <a:t>stressi ja työn paljous</a:t>
            </a:r>
            <a:endParaRPr lang="fi-FI" smtClean="0"/>
          </a:p>
          <a:p>
            <a:r>
              <a:rPr lang="nl-NL" smtClean="0"/>
              <a:t>Myöhäinen tapaamisaika </a:t>
            </a:r>
            <a:endParaRPr lang="fi-FI" smtClean="0"/>
          </a:p>
          <a:p>
            <a:endParaRPr lang="fi-FI" smtClean="0"/>
          </a:p>
          <a:p>
            <a:endParaRPr lang="fi-FI" smtClean="0"/>
          </a:p>
        </p:txBody>
      </p:sp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OPPIMISTA HAITTASIVAT</a:t>
            </a:r>
          </a:p>
        </p:txBody>
      </p:sp>
      <p:pic>
        <p:nvPicPr>
          <p:cNvPr id="22532" name="Picture 7" descr="C:\Documents and Settings\Aku\Local Settings\Temporary Internet Files\Content.IE5\08JM21X3\MC9002935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4217988"/>
            <a:ext cx="2717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1" descr="C:\Documents and Settings\Aku\Local Settings\Temporary Internet Files\Content.IE5\XAS6TSI1\MC900196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5650" y="3716338"/>
            <a:ext cx="19780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”esimerkkisyväreiden” teko käytäisiin vaihe vaiheelta läpi</a:t>
            </a:r>
            <a:endParaRPr lang="fi-FI" smtClean="0"/>
          </a:p>
          <a:p>
            <a:r>
              <a:rPr lang="nl-NL" smtClean="0"/>
              <a:t>syväriartikkelin valmistumisen jälkeisten vaiheiden läpi käynti  (kypsyysnäyte, syvärien esittäminen)</a:t>
            </a:r>
            <a:endParaRPr lang="fi-FI" smtClean="0"/>
          </a:p>
          <a:p>
            <a:r>
              <a:rPr lang="nl-NL" smtClean="0"/>
              <a:t>otettaisiin mukaan vain vasta aloittavia, jolloin kaikista olisi apua toisilleen </a:t>
            </a:r>
          </a:p>
          <a:p>
            <a:r>
              <a:rPr lang="fi-FI" smtClean="0"/>
              <a:t>kurssi pidemmällä aikavälillä</a:t>
            </a:r>
          </a:p>
        </p:txBody>
      </p:sp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KEHITTÄMISIDEOITA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nl-NL" smtClean="0"/>
          </a:p>
          <a:p>
            <a:pPr>
              <a:buFont typeface="Arial" charset="0"/>
              <a:buChar char="•"/>
            </a:pPr>
            <a:r>
              <a:rPr lang="nl-NL" smtClean="0"/>
              <a:t>Kurssia voisi pitää pideämmällä aikavälillä</a:t>
            </a:r>
          </a:p>
          <a:p>
            <a:pPr>
              <a:buFont typeface="Arial" charset="0"/>
              <a:buChar char="•"/>
            </a:pPr>
            <a:r>
              <a:rPr lang="nl-NL" smtClean="0"/>
              <a:t>siihen voisi sisällyttää muitakin opinnäyteytön kannalta keskeisiä asioita, kuten tekstin muokkaamista ja tilaa ongelmien pohtimiseen   </a:t>
            </a:r>
          </a:p>
          <a:p>
            <a:pPr>
              <a:buFont typeface="Arial" charset="0"/>
              <a:buChar char="•"/>
            </a:pPr>
            <a:r>
              <a:rPr lang="fi-FI" smtClean="0"/>
              <a:t>yhteinen osallistuminen tieteelliseen kongressiin</a:t>
            </a:r>
          </a:p>
          <a:p>
            <a:pPr>
              <a:buFont typeface="Arial" charset="0"/>
              <a:buChar char="•"/>
            </a:pPr>
            <a:r>
              <a:rPr lang="fi-FI" smtClean="0"/>
              <a:t>olisi syytä pitäytyä samassa vaiheessa olevissa opiskelijoissa</a:t>
            </a:r>
          </a:p>
          <a:p>
            <a:pPr>
              <a:buFont typeface="Arial" charset="0"/>
              <a:buChar char="•"/>
            </a:pPr>
            <a:endParaRPr lang="fi-FI" smtClean="0"/>
          </a:p>
        </p:txBody>
      </p:sp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JATKOSUUNNITELMIA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Kuva 3" descr="IMG_981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5175"/>
            <a:ext cx="5338762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Kuva 3" descr="IMG_98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29013"/>
            <a:ext cx="4090987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orakulmio 3"/>
          <p:cNvSpPr/>
          <p:nvPr/>
        </p:nvSpPr>
        <p:spPr>
          <a:xfrm>
            <a:off x="5821120" y="1772816"/>
            <a:ext cx="27113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fi-FI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KIITOS!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Syventävien opintojen opinnäytetyö osa lääketieteellisen tiedekunnan tieteellistä opetusta</a:t>
            </a:r>
          </a:p>
          <a:p>
            <a:r>
              <a:rPr lang="fi-FI" smtClean="0"/>
              <a:t>Tieteellisen ajattelun ja tieteellisen tutkimustyön perusteiden oppiminen on suurelta osin syventävien opintojen varassa</a:t>
            </a:r>
          </a:p>
          <a:p>
            <a:r>
              <a:rPr lang="fi-FI" smtClean="0"/>
              <a:t>20 opintopisteen laajuinen opinnäyte 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TAUSTAA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Opinnäytetyön ohjaus on tapahtunut pääosin lähiohjaajan toimesta   </a:t>
            </a:r>
          </a:p>
          <a:p>
            <a:r>
              <a:rPr lang="fi-FI" smtClean="0"/>
              <a:t>uuden tiedon tuottamiseen ja tiedon käsittelyyn perehdytään opinnoissa kuitenkin varsin vähän</a:t>
            </a:r>
          </a:p>
          <a:p>
            <a:r>
              <a:rPr lang="fi-FI" smtClean="0"/>
              <a:t>Ongelmana on ollut tason, ohjeistusten ja ohjauksen vaihtelevuus (Nieminen ym. 2006)  </a:t>
            </a:r>
          </a:p>
          <a:p>
            <a:endParaRPr lang="fi-FI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TAUSTAA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opiskelijamäärien kasvu ja muuttuneet tiedonhaku ja -käsittelymahdollisuudet </a:t>
            </a: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fi-FI" dirty="0" smtClean="0">
                <a:sym typeface="Wingdings" pitchFamily="2" charset="2"/>
              </a:rPr>
              <a:t>    </a:t>
            </a:r>
            <a:r>
              <a:rPr lang="fi-FI" dirty="0" err="1" smtClean="0">
                <a:sym typeface="Wingdings" pitchFamily="2" charset="2"/>
              </a:rPr>
              <a:t></a:t>
            </a:r>
            <a:r>
              <a:rPr lang="fi-FI" dirty="0" err="1" smtClean="0"/>
              <a:t>paineita</a:t>
            </a:r>
            <a:r>
              <a:rPr lang="fi-FI" dirty="0" smtClean="0"/>
              <a:t> </a:t>
            </a:r>
            <a:r>
              <a:rPr lang="fi-FI" dirty="0"/>
              <a:t>ja vaatimuksia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Oulun</a:t>
            </a:r>
            <a:r>
              <a:rPr lang="en-US" dirty="0"/>
              <a:t> </a:t>
            </a:r>
            <a:r>
              <a:rPr lang="en-US" dirty="0" err="1"/>
              <a:t>yliopiston</a:t>
            </a:r>
            <a:r>
              <a:rPr lang="en-US" dirty="0"/>
              <a:t> </a:t>
            </a:r>
            <a:r>
              <a:rPr lang="en-US" dirty="0" err="1"/>
              <a:t>lääketieteellisen</a:t>
            </a:r>
            <a:r>
              <a:rPr lang="en-US" dirty="0"/>
              <a:t> </a:t>
            </a:r>
            <a:r>
              <a:rPr lang="en-US" dirty="0" err="1"/>
              <a:t>tiedekunnassa</a:t>
            </a:r>
            <a:r>
              <a:rPr lang="en-US" dirty="0"/>
              <a:t> </a:t>
            </a:r>
            <a:r>
              <a:rPr lang="en-US" dirty="0" err="1"/>
              <a:t>tehdyn</a:t>
            </a:r>
            <a:r>
              <a:rPr lang="en-US" dirty="0"/>
              <a:t> </a:t>
            </a:r>
            <a:r>
              <a:rPr lang="en-US" dirty="0" err="1"/>
              <a:t>tutkimuksen</a:t>
            </a:r>
            <a:r>
              <a:rPr lang="en-US" dirty="0"/>
              <a:t> </a:t>
            </a:r>
            <a:r>
              <a:rPr lang="en-US" dirty="0" err="1"/>
              <a:t>mukaan</a:t>
            </a:r>
            <a:r>
              <a:rPr lang="en-US" dirty="0"/>
              <a:t> </a:t>
            </a:r>
            <a:r>
              <a:rPr lang="en-US" dirty="0" err="1"/>
              <a:t>tutkielmista</a:t>
            </a:r>
            <a:r>
              <a:rPr lang="en-US" dirty="0"/>
              <a:t> vain </a:t>
            </a:r>
            <a:r>
              <a:rPr lang="en-US" dirty="0" err="1"/>
              <a:t>hieman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neljännes</a:t>
            </a:r>
            <a:r>
              <a:rPr lang="en-US" dirty="0"/>
              <a:t> </a:t>
            </a:r>
            <a:r>
              <a:rPr lang="en-US" dirty="0" err="1"/>
              <a:t>johti</a:t>
            </a:r>
            <a:r>
              <a:rPr lang="en-US" dirty="0"/>
              <a:t> </a:t>
            </a:r>
            <a:r>
              <a:rPr lang="en-US" dirty="0" err="1"/>
              <a:t>kansainväliseen</a:t>
            </a:r>
            <a:r>
              <a:rPr lang="en-US" dirty="0"/>
              <a:t> </a:t>
            </a:r>
            <a:r>
              <a:rPr lang="en-US" dirty="0" err="1"/>
              <a:t>julkaisuun</a:t>
            </a:r>
            <a:r>
              <a:rPr lang="en-US" dirty="0"/>
              <a:t> (</a:t>
            </a:r>
            <a:r>
              <a:rPr lang="en-US" dirty="0" err="1"/>
              <a:t>Nieminen</a:t>
            </a:r>
            <a:r>
              <a:rPr lang="en-US" dirty="0"/>
              <a:t> </a:t>
            </a:r>
            <a:r>
              <a:rPr lang="en-US" dirty="0" err="1"/>
              <a:t>ym</a:t>
            </a:r>
            <a:r>
              <a:rPr lang="en-US" dirty="0"/>
              <a:t>. 2007</a:t>
            </a:r>
            <a:r>
              <a:rPr lang="en-US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i-FI" dirty="0"/>
              <a:t>tutkielmien </a:t>
            </a:r>
            <a:r>
              <a:rPr lang="fi-FI" dirty="0" smtClean="0"/>
              <a:t>aikataulutus ongelmana</a:t>
            </a:r>
            <a:endParaRPr lang="fi-FI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TAUSTAA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fi-FI" smtClean="0"/>
              <a:t>tukea opinnäytetyön laatimista ryhmäohjauksessa</a:t>
            </a:r>
          </a:p>
          <a:p>
            <a:pPr>
              <a:buFont typeface="Arial" charset="0"/>
              <a:buChar char="•"/>
            </a:pPr>
            <a:r>
              <a:rPr lang="fi-FI" smtClean="0"/>
              <a:t>tehostaa syventävien opintojen ohjausta opiskelijaa aktivoiden</a:t>
            </a:r>
          </a:p>
          <a:p>
            <a:pPr>
              <a:buFont typeface="Arial" charset="0"/>
              <a:buChar char="•"/>
            </a:pPr>
            <a:r>
              <a:rPr lang="fi-FI" smtClean="0"/>
              <a:t>motivoida ja innostaa opiskelijaa aloittamaan opinnäytetyönsä ajoissa</a:t>
            </a:r>
          </a:p>
          <a:p>
            <a:pPr>
              <a:buFont typeface="Arial" charset="0"/>
              <a:buChar char="•"/>
            </a:pPr>
            <a:r>
              <a:rPr lang="fi-FI" smtClean="0"/>
              <a:t>kannustaa opiskelijaa tutkimustyöhön</a:t>
            </a:r>
          </a:p>
          <a:p>
            <a:pPr>
              <a:buFont typeface="Arial" charset="0"/>
              <a:buChar char="•"/>
            </a:pPr>
            <a:r>
              <a:rPr lang="fi-FI" smtClean="0"/>
              <a:t>sulauttaa hänet mukaan tutkimusryhmään ja madaltaa kynnystä tieteelliseen työhön </a:t>
            </a:r>
          </a:p>
        </p:txBody>
      </p:sp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TAVOITTEET</a:t>
            </a:r>
          </a:p>
        </p:txBody>
      </p:sp>
      <p:pic>
        <p:nvPicPr>
          <p:cNvPr id="13316" name="Picture 4" descr="C:\Documents and Settings\Aku\Local Settings\Temporary Internet Files\Content.IE5\QTDJX4F6\MC9002311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60350"/>
            <a:ext cx="2333625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Kehittää syventävien opintojen tekemiseen liittyvien ongelmien havaitsemista</a:t>
            </a:r>
          </a:p>
          <a:p>
            <a:r>
              <a:rPr lang="fi-FI" smtClean="0"/>
              <a:t>kehittää omaa opettajuutta opinnäytetöiden ohjauksessa</a:t>
            </a:r>
          </a:p>
          <a:p>
            <a:r>
              <a:rPr lang="fi-FI" smtClean="0"/>
              <a:t>luoda myös aiempaa parempi kontakti opiskelijoihin</a:t>
            </a:r>
          </a:p>
          <a:p>
            <a:r>
              <a:rPr lang="fi-FI" smtClean="0"/>
              <a:t>kehittää omaa opettajuutta enemmän opiskelijoita innostavaksi ja motivoivaksi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OMAT OPETTAJAN TYÖN TAVOITTEET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14 opiskelijaa</a:t>
            </a:r>
          </a:p>
          <a:p>
            <a:r>
              <a:rPr lang="fi-FI" smtClean="0"/>
              <a:t>Kaksi ohjaajaa</a:t>
            </a:r>
          </a:p>
          <a:p>
            <a:r>
              <a:rPr lang="fi-FI" smtClean="0"/>
              <a:t>Vapaaehtoinen osallistuminen</a:t>
            </a:r>
          </a:p>
          <a:p>
            <a:r>
              <a:rPr lang="fi-FI" smtClean="0"/>
              <a:t>Opinnäytetöiden aihe Pohjois-Suomen kohorttiprojektiin liittyen</a:t>
            </a:r>
          </a:p>
          <a:p>
            <a:r>
              <a:rPr lang="fi-FI" smtClean="0"/>
              <a:t>yhteistyössä Oulun yliopiston lääketieteellisen tiedekunnan fysiatrian ja psykiatrian klinikoiden, sekä hammaslääketieteen ja terveystieteiden laitosten kanssa</a:t>
            </a:r>
          </a:p>
          <a:p>
            <a:endParaRPr lang="fi-FI" smtClean="0"/>
          </a:p>
        </p:txBody>
      </p:sp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MONIALAINEN TUTKIMUSRYHMÄ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fi-FI" smtClean="0"/>
              <a:t>jokainen sai luoda itse omat oppimistavoitteensa</a:t>
            </a:r>
          </a:p>
          <a:p>
            <a:pPr>
              <a:buFont typeface="Arial" charset="0"/>
              <a:buChar char="•"/>
            </a:pPr>
            <a:r>
              <a:rPr lang="fi-FI" smtClean="0"/>
              <a:t>kurssi muokkautui paljolti kurssilaisten toiveiden pohjalta</a:t>
            </a:r>
          </a:p>
          <a:p>
            <a:pPr>
              <a:buFont typeface="Arial" charset="0"/>
              <a:buChar char="•"/>
            </a:pPr>
            <a:r>
              <a:rPr lang="fi-FI" smtClean="0"/>
              <a:t>toiveina kriittisen ajattelun ohjausta, tilastomenetelmien, tilasto-ohjelman käyttöä sekä Refworks-viitteidenhallintaohjelman käytön opastusta </a:t>
            </a:r>
          </a:p>
        </p:txBody>
      </p:sp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SYVENTÄVIEN OPINTOJEN OHJAUSRYHMÄ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950" y="692150"/>
          <a:ext cx="8893175" cy="5761039"/>
        </p:xfrm>
        <a:graphic>
          <a:graphicData uri="http://schemas.openxmlformats.org/drawingml/2006/table">
            <a:tbl>
              <a:tblPr/>
              <a:tblGrid>
                <a:gridCol w="1608138"/>
                <a:gridCol w="1754187"/>
                <a:gridCol w="1881188"/>
                <a:gridCol w="1262062"/>
                <a:gridCol w="1552575"/>
                <a:gridCol w="835025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Tavoitteet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Mitä opitaan?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Menetelmät, ohjaus ja oppimis-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tehtävät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Miten opitaan ja ohjataan?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 välineet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Arviointi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Miten arvioidaan? 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Aika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oppimistilanne 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Tutkimus-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suunnitelman ideointi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Seminaari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Ryhmäkeskustelut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point-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esitykset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ryhmäkeskustelut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13.12.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oppimistilanne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Tavoitteet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Tutkimussuunnitelma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Verkkotehtävä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pari- ja ryhmätyös-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kentely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Optima-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ympäristö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Kuvakortit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Ohjaajat arvioivat suun-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mitelmia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pari- ja ryhmäreflektio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3.2. 2011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oppimistilanne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Kirjallisuuteen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Perehtyminen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Tieteellisen tekstin muodostaminen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Verkkotehtävä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spontaani kirjoittaminen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pari- ja ryhmätehtävä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ympäristö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monisteet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(tieteellisen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tekstin muodosta-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minen)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pari- ja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ryhmäreflektio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2.3.2011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oppimistilanne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Tilastolliset menetelmät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Tilasto-ohjelman käyttö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Tilastotanalyysin demonstraatio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Esimerkkianalyy-si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SSPS-ohjelmaa käyttäen</a:t>
                      </a: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ryhmäkeskustelu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28.3.2011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oppimistilanne</a:t>
                      </a: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Oman tutkimuksen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esittely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kongressi-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tyyppinen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seminaari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point- esitykset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Opponointi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Ohjaajien ref-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lektio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9.5.2011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40" marR="6454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Au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517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Aula</vt:lpstr>
      <vt:lpstr>SYVENTÄVIEN OPINTOJEN OHJAUSRYHMÄ OSANA LÄÄKETIETEEN TIETEELLISTÄ OPETUSTA </vt:lpstr>
      <vt:lpstr>TAUSTAA</vt:lpstr>
      <vt:lpstr>TAUSTAA</vt:lpstr>
      <vt:lpstr>TAUSTAA</vt:lpstr>
      <vt:lpstr>TAVOITTEET</vt:lpstr>
      <vt:lpstr>OMAT OPETTAJAN TYÖN TAVOITTEET</vt:lpstr>
      <vt:lpstr>MONIALAINEN TUTKIMUSRYHMÄ</vt:lpstr>
      <vt:lpstr>SYVENTÄVIEN OPINTOJEN OHJAUSRYHMÄ</vt:lpstr>
      <vt:lpstr>PowerPoint Presentation</vt:lpstr>
      <vt:lpstr>PALAUTTEET</vt:lpstr>
      <vt:lpstr>HYVÄÄ KURSSILLA OLI…</vt:lpstr>
      <vt:lpstr>PowerPoint Presentation</vt:lpstr>
      <vt:lpstr>OPPIMISTA HAITTASIVAT</vt:lpstr>
      <vt:lpstr>KEHITTÄMISIDEOITA</vt:lpstr>
      <vt:lpstr>JATKOSUUNNITELMIA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SYVENTÄVIEN OPINTOJEN OHJAUSRYHMÄ OSANA LÄÄKETIETEEN TIETEELLISTÄ OPETUSTA</dc:title>
  <dc:creator>Ahti Kurki</dc:creator>
  <cp:lastModifiedBy>Oulun yliopisto</cp:lastModifiedBy>
  <cp:revision>16</cp:revision>
  <dcterms:created xsi:type="dcterms:W3CDTF">2011-05-18T06:34:39Z</dcterms:created>
  <dcterms:modified xsi:type="dcterms:W3CDTF">2011-05-25T12:50:37Z</dcterms:modified>
</cp:coreProperties>
</file>